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9" r:id="rId5"/>
    <p:sldId id="258" r:id="rId6"/>
    <p:sldId id="264" r:id="rId7"/>
    <p:sldId id="261" r:id="rId8"/>
    <p:sldId id="262" r:id="rId9"/>
    <p:sldId id="260"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9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78BFF-8189-4F68-929D-1783D849A49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254981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78BFF-8189-4F68-929D-1783D849A49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36897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78BFF-8189-4F68-929D-1783D849A49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166995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78BFF-8189-4F68-929D-1783D849A49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322238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978BFF-8189-4F68-929D-1783D849A49F}"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254321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78BFF-8189-4F68-929D-1783D849A49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16007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78BFF-8189-4F68-929D-1783D849A49F}"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268056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78BFF-8189-4F68-929D-1783D849A49F}"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109865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78BFF-8189-4F68-929D-1783D849A49F}"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158931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978BFF-8189-4F68-929D-1783D849A49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404086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978BFF-8189-4F68-929D-1783D849A49F}"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ACBDE-8A68-4758-A8DB-A174C56E3C61}" type="slidenum">
              <a:rPr lang="en-US" smtClean="0"/>
              <a:t>‹#›</a:t>
            </a:fld>
            <a:endParaRPr lang="en-US"/>
          </a:p>
        </p:txBody>
      </p:sp>
    </p:spTree>
    <p:extLst>
      <p:ext uri="{BB962C8B-B14F-4D97-AF65-F5344CB8AC3E}">
        <p14:creationId xmlns:p14="http://schemas.microsoft.com/office/powerpoint/2010/main" val="403286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78BFF-8189-4F68-929D-1783D849A49F}"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ACBDE-8A68-4758-A8DB-A174C56E3C61}" type="slidenum">
              <a:rPr lang="en-US" smtClean="0"/>
              <a:t>‹#›</a:t>
            </a:fld>
            <a:endParaRPr lang="en-US"/>
          </a:p>
        </p:txBody>
      </p:sp>
    </p:spTree>
    <p:extLst>
      <p:ext uri="{BB962C8B-B14F-4D97-AF65-F5344CB8AC3E}">
        <p14:creationId xmlns:p14="http://schemas.microsoft.com/office/powerpoint/2010/main" val="17024812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bit.ly/OccupyOly"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federalwayea.org/uploads/4/3/0/2/43023511/form0120-220.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363579"/>
          </a:xfrm>
        </p:spPr>
        <p:txBody>
          <a:bodyPr>
            <a:normAutofit/>
          </a:bodyPr>
          <a:lstStyle/>
          <a:p>
            <a:r>
              <a:rPr lang="en-US" sz="7500" dirty="0">
                <a:latin typeface="Bebas Neue" panose="020B0606020202050201" pitchFamily="34" charset="0"/>
              </a:rPr>
              <a:t>May 10 Minute FWEA Meeting</a:t>
            </a:r>
          </a:p>
        </p:txBody>
      </p:sp>
      <p:sp>
        <p:nvSpPr>
          <p:cNvPr id="3" name="Subtitle 2"/>
          <p:cNvSpPr>
            <a:spLocks noGrp="1"/>
          </p:cNvSpPr>
          <p:nvPr>
            <p:ph type="subTitle" idx="1"/>
          </p:nvPr>
        </p:nvSpPr>
        <p:spPr>
          <a:xfrm>
            <a:off x="224589" y="1122947"/>
            <a:ext cx="11550315" cy="2053389"/>
          </a:xfrm>
        </p:spPr>
        <p:txBody>
          <a:bodyPr>
            <a:normAutofit lnSpcReduction="10000"/>
          </a:bodyPr>
          <a:lstStyle/>
          <a:p>
            <a:r>
              <a:rPr lang="en-US" sz="3000" dirty="0">
                <a:latin typeface="Arial Unicode MS" panose="020B0604020202020204" pitchFamily="34" charset="-128"/>
                <a:ea typeface="Arial Unicode MS" panose="020B0604020202020204" pitchFamily="34" charset="-128"/>
                <a:cs typeface="Arial Unicode MS" panose="020B0604020202020204" pitchFamily="34" charset="-128"/>
              </a:rPr>
              <a:t>FWEA Members Only!</a:t>
            </a:r>
          </a:p>
          <a:p>
            <a:endParaRPr lang="en-US" sz="3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000" b="1" dirty="0">
                <a:latin typeface="Arial Unicode MS" panose="020B0604020202020204" pitchFamily="34" charset="-128"/>
                <a:ea typeface="Arial Unicode MS" panose="020B0604020202020204" pitchFamily="34" charset="-128"/>
                <a:cs typeface="Arial Unicode MS" panose="020B0604020202020204" pitchFamily="34" charset="-128"/>
              </a:rPr>
              <a:t>We appreciate all who came to our powerful </a:t>
            </a:r>
          </a:p>
          <a:p>
            <a:r>
              <a:rPr lang="en-US" sz="3000" b="1" dirty="0">
                <a:latin typeface="Arial Unicode MS" panose="020B0604020202020204" pitchFamily="34" charset="-128"/>
                <a:ea typeface="Arial Unicode MS" panose="020B0604020202020204" pitchFamily="34" charset="-128"/>
                <a:cs typeface="Arial Unicode MS" panose="020B0604020202020204" pitchFamily="34" charset="-128"/>
              </a:rPr>
              <a:t>General Membership Meeting!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64" y="3075110"/>
            <a:ext cx="5468636" cy="36448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775" y="3049683"/>
            <a:ext cx="5506786" cy="3670273"/>
          </a:xfrm>
          <a:prstGeom prst="rect">
            <a:avLst/>
          </a:prstGeom>
        </p:spPr>
      </p:pic>
    </p:spTree>
    <p:extLst>
      <p:ext uri="{BB962C8B-B14F-4D97-AF65-F5344CB8AC3E}">
        <p14:creationId xmlns:p14="http://schemas.microsoft.com/office/powerpoint/2010/main" val="93965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43" y="532974"/>
            <a:ext cx="9066084" cy="1839584"/>
          </a:xfrm>
        </p:spPr>
        <p:txBody>
          <a:bodyPr>
            <a:normAutofit fontScale="90000"/>
          </a:bodyPr>
          <a:lstStyle/>
          <a:p>
            <a:r>
              <a:rPr lang="en-US" sz="8000" b="1" dirty="0"/>
              <a:t>Come Occupy Olympia</a:t>
            </a:r>
            <a:br>
              <a:rPr lang="en-US" sz="8000" b="1" dirty="0"/>
            </a:br>
            <a:r>
              <a:rPr lang="en-US" sz="3300" b="1" dirty="0">
                <a:hlinkClick r:id="rId2"/>
              </a:rPr>
              <a:t>http://bit.ly/OccupyOly</a:t>
            </a:r>
            <a:r>
              <a:rPr lang="en-US" sz="3300" b="1" dirty="0"/>
              <a:t>  </a:t>
            </a:r>
            <a:br>
              <a:rPr lang="en-US" sz="3300" b="1" dirty="0"/>
            </a:br>
            <a:r>
              <a:rPr lang="en-US" sz="3300" b="1" dirty="0"/>
              <a:t>Friday 5/19 and Tues 5/23 </a:t>
            </a:r>
            <a:br>
              <a:rPr lang="en-US" sz="3300" b="1" dirty="0"/>
            </a:br>
            <a:r>
              <a:rPr lang="en-US" sz="3300" b="1" dirty="0"/>
              <a:t>(FWEA pays for your sub- its not Wellness)</a:t>
            </a:r>
            <a:endParaRPr lang="en-US" sz="3300" b="1" dirty="0"/>
          </a:p>
        </p:txBody>
      </p:sp>
      <p:pic>
        <p:nvPicPr>
          <p:cNvPr id="3" name="Picture 2"/>
          <p:cNvPicPr>
            <a:picLocks noChangeAspect="1"/>
          </p:cNvPicPr>
          <p:nvPr/>
        </p:nvPicPr>
        <p:blipFill>
          <a:blip r:embed="rId3"/>
          <a:stretch>
            <a:fillRect/>
          </a:stretch>
        </p:blipFill>
        <p:spPr>
          <a:xfrm>
            <a:off x="9223827" y="806"/>
            <a:ext cx="2858311" cy="2917575"/>
          </a:xfrm>
          <a:prstGeom prst="rect">
            <a:avLst/>
          </a:prstGeom>
        </p:spPr>
      </p:pic>
      <p:pic>
        <p:nvPicPr>
          <p:cNvPr id="5" name="Picture 4"/>
          <p:cNvPicPr>
            <a:picLocks noChangeAspect="1"/>
          </p:cNvPicPr>
          <p:nvPr/>
        </p:nvPicPr>
        <p:blipFill rotWithShape="1">
          <a:blip r:embed="rId4"/>
          <a:srcRect l="3613" t="16402"/>
          <a:stretch/>
        </p:blipFill>
        <p:spPr>
          <a:xfrm>
            <a:off x="6111879" y="2425935"/>
            <a:ext cx="3039738" cy="1977301"/>
          </a:xfrm>
          <a:prstGeom prst="rect">
            <a:avLst/>
          </a:prstGeom>
        </p:spPr>
      </p:pic>
      <p:pic>
        <p:nvPicPr>
          <p:cNvPr id="6" name="Picture 5"/>
          <p:cNvPicPr>
            <a:picLocks noChangeAspect="1"/>
          </p:cNvPicPr>
          <p:nvPr/>
        </p:nvPicPr>
        <p:blipFill>
          <a:blip r:embed="rId5"/>
          <a:stretch>
            <a:fillRect/>
          </a:stretch>
        </p:blipFill>
        <p:spPr>
          <a:xfrm>
            <a:off x="6111879" y="4456613"/>
            <a:ext cx="3039738" cy="2279804"/>
          </a:xfrm>
          <a:prstGeom prst="rect">
            <a:avLst/>
          </a:prstGeom>
        </p:spPr>
      </p:pic>
      <p:pic>
        <p:nvPicPr>
          <p:cNvPr id="7" name="Picture 6"/>
          <p:cNvPicPr>
            <a:picLocks noChangeAspect="1"/>
          </p:cNvPicPr>
          <p:nvPr/>
        </p:nvPicPr>
        <p:blipFill rotWithShape="1">
          <a:blip r:embed="rId6"/>
          <a:srcRect l="32798" t="26028" r="22857" b="23783"/>
          <a:stretch/>
        </p:blipFill>
        <p:spPr>
          <a:xfrm>
            <a:off x="736621" y="2461161"/>
            <a:ext cx="4701682" cy="3990904"/>
          </a:xfrm>
          <a:prstGeom prst="rect">
            <a:avLst/>
          </a:prstGeom>
        </p:spPr>
      </p:pic>
      <p:pic>
        <p:nvPicPr>
          <p:cNvPr id="8" name="Picture 7"/>
          <p:cNvPicPr>
            <a:picLocks noChangeAspect="1"/>
          </p:cNvPicPr>
          <p:nvPr/>
        </p:nvPicPr>
        <p:blipFill>
          <a:blip r:embed="rId7"/>
          <a:stretch>
            <a:fillRect/>
          </a:stretch>
        </p:blipFill>
        <p:spPr>
          <a:xfrm>
            <a:off x="9277333" y="3103873"/>
            <a:ext cx="2751300" cy="3668400"/>
          </a:xfrm>
          <a:prstGeom prst="rect">
            <a:avLst/>
          </a:prstGeom>
        </p:spPr>
      </p:pic>
    </p:spTree>
    <p:extLst>
      <p:ext uri="{BB962C8B-B14F-4D97-AF65-F5344CB8AC3E}">
        <p14:creationId xmlns:p14="http://schemas.microsoft.com/office/powerpoint/2010/main" val="12723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8" y="0"/>
            <a:ext cx="11785600" cy="1325563"/>
          </a:xfrm>
        </p:spPr>
        <p:txBody>
          <a:bodyPr>
            <a:normAutofit/>
          </a:bodyPr>
          <a:lstStyle/>
          <a:p>
            <a:r>
              <a:rPr lang="en-US" sz="3000" dirty="0"/>
              <a:t>Like and share our public Federal Way Education Association Facebook page! Help us grow our social media presence! (30 seconds)</a:t>
            </a:r>
          </a:p>
        </p:txBody>
      </p:sp>
      <p:pic>
        <p:nvPicPr>
          <p:cNvPr id="4" name="Content Placeholder 3"/>
          <p:cNvPicPr>
            <a:picLocks noGrp="1" noChangeAspect="1"/>
          </p:cNvPicPr>
          <p:nvPr>
            <p:ph idx="1"/>
          </p:nvPr>
        </p:nvPicPr>
        <p:blipFill rotWithShape="1">
          <a:blip r:embed="rId2"/>
          <a:srcRect l="7679" t="13823" r="26019" b="11247"/>
          <a:stretch/>
        </p:blipFill>
        <p:spPr>
          <a:xfrm>
            <a:off x="100350" y="1325563"/>
            <a:ext cx="8412193" cy="5347611"/>
          </a:xfrm>
          <a:prstGeom prst="rect">
            <a:avLst/>
          </a:prstGeom>
        </p:spPr>
      </p:pic>
      <p:pic>
        <p:nvPicPr>
          <p:cNvPr id="6" name="Picture 5"/>
          <p:cNvPicPr>
            <a:picLocks noChangeAspect="1"/>
          </p:cNvPicPr>
          <p:nvPr/>
        </p:nvPicPr>
        <p:blipFill rotWithShape="1">
          <a:blip r:embed="rId3"/>
          <a:srcRect l="9933" t="19328" r="26014" b="40721"/>
          <a:stretch/>
        </p:blipFill>
        <p:spPr>
          <a:xfrm>
            <a:off x="6539196" y="1170273"/>
            <a:ext cx="5597610" cy="1963820"/>
          </a:xfrm>
          <a:prstGeom prst="rect">
            <a:avLst/>
          </a:prstGeom>
        </p:spPr>
      </p:pic>
    </p:spTree>
    <p:extLst>
      <p:ext uri="{BB962C8B-B14F-4D97-AF65-F5344CB8AC3E}">
        <p14:creationId xmlns:p14="http://schemas.microsoft.com/office/powerpoint/2010/main" val="305112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FWEA Association Representative Elections (1 min)</a:t>
            </a:r>
          </a:p>
        </p:txBody>
      </p:sp>
      <p:sp>
        <p:nvSpPr>
          <p:cNvPr id="3" name="Content Placeholder 2"/>
          <p:cNvSpPr>
            <a:spLocks noGrp="1"/>
          </p:cNvSpPr>
          <p:nvPr>
            <p:ph idx="1"/>
          </p:nvPr>
        </p:nvSpPr>
        <p:spPr>
          <a:xfrm>
            <a:off x="514350" y="1276350"/>
            <a:ext cx="11315700" cy="5429250"/>
          </a:xfrm>
        </p:spPr>
        <p:txBody>
          <a:bodyPr>
            <a:normAutofit lnSpcReduction="10000"/>
          </a:bodyPr>
          <a:lstStyle/>
          <a:p>
            <a:r>
              <a:rPr lang="en-US" sz="3600" dirty="0"/>
              <a:t>Have a voice in our profession!</a:t>
            </a:r>
          </a:p>
          <a:p>
            <a:r>
              <a:rPr lang="en-US" sz="3600" dirty="0"/>
              <a:t>Important leadership in decision making</a:t>
            </a:r>
          </a:p>
          <a:p>
            <a:r>
              <a:rPr lang="en-US" sz="3600" dirty="0"/>
              <a:t>Critical role in new collective bargained agreement</a:t>
            </a:r>
          </a:p>
          <a:p>
            <a:endParaRPr lang="en-US" sz="3600" dirty="0"/>
          </a:p>
          <a:p>
            <a:r>
              <a:rPr lang="en-US" sz="3600" dirty="0"/>
              <a:t>As per our Constitution and Bylaws, there is 1 representative per 10 members or major portion (ex: 25 members means 3 representatives)</a:t>
            </a:r>
          </a:p>
          <a:p>
            <a:endParaRPr lang="en-US" sz="3600" dirty="0"/>
          </a:p>
          <a:p>
            <a:r>
              <a:rPr lang="en-US" sz="3600" dirty="0"/>
              <a:t>Election will occur by private, paper ballot on or before Friday, June 2 and shared to tiafwea@aol.com</a:t>
            </a:r>
            <a:endParaRPr lang="en-US" dirty="0"/>
          </a:p>
        </p:txBody>
      </p:sp>
    </p:spTree>
    <p:extLst>
      <p:ext uri="{BB962C8B-B14F-4D97-AF65-F5344CB8AC3E}">
        <p14:creationId xmlns:p14="http://schemas.microsoft.com/office/powerpoint/2010/main" val="111638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all Bargaining Support  (2 mins)</a:t>
            </a:r>
          </a:p>
        </p:txBody>
      </p:sp>
      <p:sp>
        <p:nvSpPr>
          <p:cNvPr id="3" name="Content Placeholder 2"/>
          <p:cNvSpPr>
            <a:spLocks noGrp="1"/>
          </p:cNvSpPr>
          <p:nvPr>
            <p:ph idx="1"/>
          </p:nvPr>
        </p:nvSpPr>
        <p:spPr>
          <a:xfrm>
            <a:off x="495300" y="1403305"/>
            <a:ext cx="11544300" cy="5046922"/>
          </a:xfrm>
        </p:spPr>
        <p:txBody>
          <a:bodyPr>
            <a:normAutofit/>
          </a:bodyPr>
          <a:lstStyle/>
          <a:p>
            <a:pPr marL="0" indent="0">
              <a:buNone/>
            </a:pPr>
            <a:r>
              <a:rPr lang="en-US" b="1" dirty="0">
                <a:solidFill>
                  <a:srgbClr val="FF0000"/>
                </a:solidFill>
              </a:rPr>
              <a:t>- Nobody has our backs better than ourselves. Each of us is authentically needed in our efforts!</a:t>
            </a:r>
          </a:p>
          <a:p>
            <a:r>
              <a:rPr lang="en-US" dirty="0"/>
              <a:t>May is the last bargaining Blast Meeting until August by your Bargaining Support Team</a:t>
            </a:r>
          </a:p>
          <a:p>
            <a:r>
              <a:rPr lang="en-US" b="1" dirty="0">
                <a:solidFill>
                  <a:srgbClr val="FF0000"/>
                </a:solidFill>
              </a:rPr>
              <a:t>You will receive updates, requests for narrative, potential surveys and the invite to August General Membership via home email (NOT </a:t>
            </a:r>
            <a:r>
              <a:rPr lang="en-US" b="1" dirty="0" err="1">
                <a:solidFill>
                  <a:srgbClr val="FF0000"/>
                </a:solidFill>
              </a:rPr>
              <a:t>fwps</a:t>
            </a:r>
            <a:r>
              <a:rPr lang="en-US" b="1" dirty="0">
                <a:solidFill>
                  <a:srgbClr val="FF0000"/>
                </a:solidFill>
              </a:rPr>
              <a:t> email)</a:t>
            </a:r>
          </a:p>
          <a:p>
            <a:r>
              <a:rPr lang="en-US" dirty="0"/>
              <a:t>Are your BAT teams prepared for summer? (texting or email?)</a:t>
            </a:r>
          </a:p>
          <a:p>
            <a:r>
              <a:rPr lang="en-US" dirty="0"/>
              <a:t>Voting will occur in person in August (NOT online).</a:t>
            </a:r>
          </a:p>
          <a:p>
            <a:r>
              <a:rPr lang="en-US" dirty="0"/>
              <a:t>Legislative and local bargaining will impact what motions</a:t>
            </a:r>
          </a:p>
          <a:p>
            <a:pPr marL="0" indent="0">
              <a:buNone/>
            </a:pPr>
            <a:r>
              <a:rPr lang="en-US" dirty="0"/>
              <a:t> we will vote on</a:t>
            </a:r>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952" y="4702629"/>
            <a:ext cx="2869648" cy="1912620"/>
          </a:xfrm>
          <a:prstGeom prst="rect">
            <a:avLst/>
          </a:prstGeom>
        </p:spPr>
      </p:pic>
    </p:spTree>
    <p:extLst>
      <p:ext uri="{BB962C8B-B14F-4D97-AF65-F5344CB8AC3E}">
        <p14:creationId xmlns:p14="http://schemas.microsoft.com/office/powerpoint/2010/main" val="228872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38" y="33680"/>
            <a:ext cx="10515600" cy="1325563"/>
          </a:xfrm>
        </p:spPr>
        <p:txBody>
          <a:bodyPr/>
          <a:lstStyle/>
          <a:p>
            <a:r>
              <a:rPr lang="en-US" dirty="0"/>
              <a:t>Bell schedules, Contract policy, 4+1 (2 mins)</a:t>
            </a:r>
          </a:p>
        </p:txBody>
      </p:sp>
      <p:sp>
        <p:nvSpPr>
          <p:cNvPr id="3" name="Content Placeholder 2"/>
          <p:cNvSpPr>
            <a:spLocks noGrp="1"/>
          </p:cNvSpPr>
          <p:nvPr>
            <p:ph idx="1"/>
          </p:nvPr>
        </p:nvSpPr>
        <p:spPr>
          <a:xfrm>
            <a:off x="502508" y="1155031"/>
            <a:ext cx="11689492" cy="5702969"/>
          </a:xfrm>
        </p:spPr>
        <p:txBody>
          <a:bodyPr>
            <a:normAutofit fontScale="92500" lnSpcReduction="20000"/>
          </a:bodyPr>
          <a:lstStyle/>
          <a:p>
            <a:pPr marL="0" indent="0">
              <a:buNone/>
            </a:pPr>
            <a:r>
              <a:rPr lang="en-US" dirty="0"/>
              <a:t>Contracts will come in the beginning of June. You will have 10 days to sign and return. This is your responsibility. If you sign it, you have until July 31 to ask to be released from your contract.</a:t>
            </a:r>
          </a:p>
          <a:p>
            <a:pPr marL="0" indent="0">
              <a:buNone/>
            </a:pPr>
            <a:endParaRPr lang="en-US" dirty="0"/>
          </a:p>
          <a:p>
            <a:pPr marL="0" indent="0">
              <a:buNone/>
            </a:pPr>
            <a:r>
              <a:rPr lang="en-US" dirty="0"/>
              <a:t>Bell schedule: FWEA members shared their questions and concerns through a question survey posted on Facebook. This was shared to the district in Labor Management. Late start </a:t>
            </a:r>
            <a:r>
              <a:rPr lang="en-US" dirty="0" err="1"/>
              <a:t>elementaries</a:t>
            </a:r>
            <a:r>
              <a:rPr lang="en-US" dirty="0"/>
              <a:t> and Sacajawea are the most impacted.</a:t>
            </a:r>
          </a:p>
          <a:p>
            <a:pPr marL="0" indent="0">
              <a:buNone/>
            </a:pPr>
            <a:endParaRPr lang="en-US" dirty="0"/>
          </a:p>
          <a:p>
            <a:pPr marL="0" indent="0">
              <a:buNone/>
            </a:pPr>
            <a:r>
              <a:rPr lang="en-US" dirty="0"/>
              <a:t>The employer has the authority to set start and end times (not </a:t>
            </a:r>
            <a:r>
              <a:rPr lang="en-US" dirty="0" err="1"/>
              <a:t>bargainable</a:t>
            </a:r>
            <a:r>
              <a:rPr lang="en-US" dirty="0"/>
              <a:t>).</a:t>
            </a:r>
          </a:p>
          <a:p>
            <a:pPr marL="0" indent="0">
              <a:buNone/>
            </a:pPr>
            <a:endParaRPr lang="en-US" dirty="0"/>
          </a:p>
          <a:p>
            <a:pPr marL="0" indent="0">
              <a:buNone/>
            </a:pPr>
            <a:r>
              <a:rPr lang="en-US" dirty="0"/>
              <a:t>FWEA did not support the use of our name in a memo about these changes, and a new norm in Labor-Management was developed to avoid this in the future.</a:t>
            </a:r>
          </a:p>
          <a:p>
            <a:pPr marL="0" indent="0">
              <a:buNone/>
            </a:pPr>
            <a:endParaRPr lang="en-US" dirty="0"/>
          </a:p>
          <a:p>
            <a:pPr marL="0" indent="0">
              <a:buNone/>
            </a:pPr>
            <a:r>
              <a:rPr lang="en-US" dirty="0"/>
              <a:t>4+1 Days: In Labor-Management, we are also working to ensure the 4+1 calendar is much better this year.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7009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r>
              <a:rPr lang="en-US" dirty="0"/>
              <a:t>ARs are thinking ahead  (1 min)</a:t>
            </a:r>
          </a:p>
        </p:txBody>
      </p:sp>
      <p:sp>
        <p:nvSpPr>
          <p:cNvPr id="3" name="Content Placeholder 2"/>
          <p:cNvSpPr>
            <a:spLocks noGrp="1"/>
          </p:cNvSpPr>
          <p:nvPr>
            <p:ph idx="1"/>
          </p:nvPr>
        </p:nvSpPr>
        <p:spPr>
          <a:xfrm>
            <a:off x="496710" y="1648178"/>
            <a:ext cx="10857089" cy="5901443"/>
          </a:xfrm>
        </p:spPr>
        <p:txBody>
          <a:bodyPr/>
          <a:lstStyle/>
          <a:p>
            <a:r>
              <a:rPr lang="en-US" dirty="0"/>
              <a:t>We’re looking at the shared decisions to consider what needs to be improved in our site next year</a:t>
            </a:r>
          </a:p>
          <a:p>
            <a:endParaRPr lang="en-US" dirty="0"/>
          </a:p>
          <a:p>
            <a:r>
              <a:rPr lang="en-US" dirty="0"/>
              <a:t>We meet with the principal monthly, and hope to troubleshoot before we come to the whole group</a:t>
            </a:r>
          </a:p>
          <a:p>
            <a:endParaRPr lang="en-US" dirty="0"/>
          </a:p>
          <a:p>
            <a:r>
              <a:rPr lang="en-US" dirty="0"/>
              <a:t>Input is welcome (PLCs, sub rotation, rainy day recess, picking dates for PD once we have the district calendar etc.). Full list at federalwayea.org under ‘collective bargaining agreements’</a:t>
            </a:r>
          </a:p>
        </p:txBody>
      </p:sp>
    </p:spTree>
    <p:extLst>
      <p:ext uri="{BB962C8B-B14F-4D97-AF65-F5344CB8AC3E}">
        <p14:creationId xmlns:p14="http://schemas.microsoft.com/office/powerpoint/2010/main" val="19679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9253" y="146755"/>
            <a:ext cx="7891334" cy="6615289"/>
          </a:xfrm>
        </p:spPr>
      </p:pic>
      <p:sp>
        <p:nvSpPr>
          <p:cNvPr id="5" name="TextBox 4"/>
          <p:cNvSpPr txBox="1"/>
          <p:nvPr/>
        </p:nvSpPr>
        <p:spPr>
          <a:xfrm>
            <a:off x="925689" y="2360615"/>
            <a:ext cx="2901244" cy="2862322"/>
          </a:xfrm>
          <a:prstGeom prst="rect">
            <a:avLst/>
          </a:prstGeom>
          <a:noFill/>
        </p:spPr>
        <p:txBody>
          <a:bodyPr wrap="square" rtlCol="0">
            <a:spAutoFit/>
          </a:bodyPr>
          <a:lstStyle/>
          <a:p>
            <a:r>
              <a:rPr lang="en-US" sz="3000" dirty="0"/>
              <a:t>Sign wave, get a free drink ticket, then ‘drink red for </a:t>
            </a:r>
            <a:r>
              <a:rPr lang="en-US" sz="3000" dirty="0" err="1"/>
              <a:t>ed</a:t>
            </a:r>
            <a:r>
              <a:rPr lang="en-US" sz="3000" dirty="0"/>
              <a:t>’ and have some fun together!</a:t>
            </a:r>
          </a:p>
        </p:txBody>
      </p:sp>
      <p:sp>
        <p:nvSpPr>
          <p:cNvPr id="6" name="Title 5"/>
          <p:cNvSpPr>
            <a:spLocks noGrp="1"/>
          </p:cNvSpPr>
          <p:nvPr>
            <p:ph type="title"/>
          </p:nvPr>
        </p:nvSpPr>
        <p:spPr/>
        <p:txBody>
          <a:bodyPr/>
          <a:lstStyle/>
          <a:p>
            <a:r>
              <a:rPr lang="en-US" dirty="0"/>
              <a:t>(2 mins)</a:t>
            </a:r>
          </a:p>
        </p:txBody>
      </p:sp>
    </p:spTree>
    <p:extLst>
      <p:ext uri="{BB962C8B-B14F-4D97-AF65-F5344CB8AC3E}">
        <p14:creationId xmlns:p14="http://schemas.microsoft.com/office/powerpoint/2010/main" val="64897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77337" cy="1325563"/>
          </a:xfrm>
        </p:spPr>
        <p:txBody>
          <a:bodyPr/>
          <a:lstStyle/>
          <a:p>
            <a:r>
              <a:rPr lang="en-US" dirty="0"/>
              <a:t>Remember $220 FWEA Reimbursement (1 min)</a:t>
            </a:r>
          </a:p>
        </p:txBody>
      </p:sp>
      <p:sp>
        <p:nvSpPr>
          <p:cNvPr id="3" name="Content Placeholder 2"/>
          <p:cNvSpPr>
            <a:spLocks noGrp="1"/>
          </p:cNvSpPr>
          <p:nvPr>
            <p:ph idx="1"/>
          </p:nvPr>
        </p:nvSpPr>
        <p:spPr/>
        <p:txBody>
          <a:bodyPr>
            <a:normAutofit fontScale="92500" lnSpcReduction="20000"/>
          </a:bodyPr>
          <a:lstStyle/>
          <a:p>
            <a:r>
              <a:rPr lang="en-US" dirty="0">
                <a:hlinkClick r:id="rId2"/>
              </a:rPr>
              <a:t>http://www.federalwayea.org/uploads/4/3/0/2/43023511/form0120-220.pdf</a:t>
            </a:r>
            <a:endParaRPr lang="en-US" dirty="0"/>
          </a:p>
          <a:p>
            <a:endParaRPr lang="en-US" dirty="0"/>
          </a:p>
          <a:p>
            <a:r>
              <a:rPr lang="en-US" dirty="0"/>
              <a:t>Reimbursement must be received by PAYROLL by June 30</a:t>
            </a:r>
            <a:r>
              <a:rPr lang="en-US" baseline="30000" dirty="0"/>
              <a:t>th</a:t>
            </a:r>
          </a:p>
          <a:p>
            <a:pPr marL="0" indent="0">
              <a:buNone/>
            </a:pPr>
            <a:endParaRPr lang="en-US" dirty="0"/>
          </a:p>
          <a:p>
            <a:endParaRPr lang="en-US" dirty="0"/>
          </a:p>
          <a:p>
            <a:r>
              <a:rPr lang="en-US" dirty="0"/>
              <a:t>For ALL certificated members</a:t>
            </a:r>
          </a:p>
          <a:p>
            <a:endParaRPr lang="en-US" dirty="0"/>
          </a:p>
          <a:p>
            <a:r>
              <a:rPr lang="en-US" dirty="0"/>
              <a:t>Receipts or payroll compensation</a:t>
            </a:r>
          </a:p>
          <a:p>
            <a:endParaRPr lang="en-US" dirty="0"/>
          </a:p>
          <a:p>
            <a:r>
              <a:rPr lang="en-US" dirty="0"/>
              <a:t>This was negotiated, so make sure to use this!</a:t>
            </a:r>
            <a:endParaRPr lang="en-US" dirty="0"/>
          </a:p>
        </p:txBody>
      </p:sp>
    </p:spTree>
    <p:extLst>
      <p:ext uri="{BB962C8B-B14F-4D97-AF65-F5344CB8AC3E}">
        <p14:creationId xmlns:p14="http://schemas.microsoft.com/office/powerpoint/2010/main" val="57361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737"/>
            <a:ext cx="11353800" cy="1325563"/>
          </a:xfrm>
        </p:spPr>
        <p:txBody>
          <a:bodyPr/>
          <a:lstStyle/>
          <a:p>
            <a:r>
              <a:rPr lang="en-US" b="1" dirty="0"/>
              <a:t>Upcoming FWEA Events </a:t>
            </a:r>
            <a:br>
              <a:rPr lang="en-US" dirty="0"/>
            </a:br>
            <a:r>
              <a:rPr lang="en-US" dirty="0"/>
              <a:t>(information and sign-up at federalwayea.org)</a:t>
            </a:r>
          </a:p>
        </p:txBody>
      </p:sp>
      <p:sp>
        <p:nvSpPr>
          <p:cNvPr id="3" name="Content Placeholder 2"/>
          <p:cNvSpPr>
            <a:spLocks noGrp="1"/>
          </p:cNvSpPr>
          <p:nvPr>
            <p:ph idx="1"/>
          </p:nvPr>
        </p:nvSpPr>
        <p:spPr>
          <a:xfrm>
            <a:off x="543697" y="1638301"/>
            <a:ext cx="10810103" cy="5219700"/>
          </a:xfrm>
        </p:spPr>
        <p:txBody>
          <a:bodyPr>
            <a:normAutofit fontScale="92500"/>
          </a:bodyPr>
          <a:lstStyle/>
          <a:p>
            <a:pPr>
              <a:lnSpc>
                <a:spcPct val="150000"/>
              </a:lnSpc>
            </a:pPr>
            <a:r>
              <a:rPr lang="en-US" sz="3200" dirty="0"/>
              <a:t>May 22 Special Education Meet-Up</a:t>
            </a:r>
          </a:p>
          <a:p>
            <a:pPr>
              <a:lnSpc>
                <a:spcPct val="150000"/>
              </a:lnSpc>
            </a:pPr>
            <a:r>
              <a:rPr lang="en-US" sz="3200" dirty="0"/>
              <a:t>May 23 Music Meet-Up</a:t>
            </a:r>
          </a:p>
          <a:p>
            <a:pPr>
              <a:lnSpc>
                <a:spcPct val="150000"/>
              </a:lnSpc>
            </a:pPr>
            <a:r>
              <a:rPr lang="en-US" sz="3200" dirty="0"/>
              <a:t>May 25</a:t>
            </a:r>
            <a:r>
              <a:rPr lang="en-US" sz="3200" baseline="30000" dirty="0"/>
              <a:t>th</a:t>
            </a:r>
            <a:r>
              <a:rPr lang="en-US" sz="3200" dirty="0"/>
              <a:t> FWEA Appreciation and Drink Red for Public Ed</a:t>
            </a:r>
          </a:p>
          <a:p>
            <a:pPr>
              <a:lnSpc>
                <a:spcPct val="150000"/>
              </a:lnSpc>
            </a:pPr>
            <a:r>
              <a:rPr lang="en-US" sz="3200" dirty="0"/>
              <a:t>June 4</a:t>
            </a:r>
            <a:r>
              <a:rPr lang="en-US" sz="3200" baseline="30000" dirty="0"/>
              <a:t>th</a:t>
            </a:r>
            <a:r>
              <a:rPr lang="en-US" sz="3200" dirty="0"/>
              <a:t> FWEA Member Retirement Appreciation</a:t>
            </a:r>
          </a:p>
          <a:p>
            <a:pPr>
              <a:lnSpc>
                <a:spcPct val="150000"/>
              </a:lnSpc>
            </a:pPr>
            <a:r>
              <a:rPr lang="en-US" sz="3200" dirty="0"/>
              <a:t>June 8</a:t>
            </a:r>
            <a:r>
              <a:rPr lang="en-US" sz="3200" baseline="30000" dirty="0"/>
              <a:t>th</a:t>
            </a:r>
            <a:r>
              <a:rPr lang="en-US" sz="3200" dirty="0"/>
              <a:t> Student Loan Forgiveness Seminar</a:t>
            </a:r>
          </a:p>
          <a:p>
            <a:pPr>
              <a:lnSpc>
                <a:spcPct val="150000"/>
              </a:lnSpc>
            </a:pPr>
            <a:r>
              <a:rPr lang="en-US" sz="3200" dirty="0"/>
              <a:t>(LGBTQ and Allied meet-up and Educators of Color meet-up </a:t>
            </a:r>
            <a:r>
              <a:rPr lang="en-US" sz="3200" dirty="0" err="1"/>
              <a:t>tba</a:t>
            </a:r>
            <a:r>
              <a:rPr lang="en-US" sz="3200" dirty="0"/>
              <a:t>)</a:t>
            </a:r>
          </a:p>
          <a:p>
            <a:endParaRPr lang="en-US" dirty="0"/>
          </a:p>
        </p:txBody>
      </p:sp>
    </p:spTree>
    <p:extLst>
      <p:ext uri="{BB962C8B-B14F-4D97-AF65-F5344CB8AC3E}">
        <p14:creationId xmlns:p14="http://schemas.microsoft.com/office/powerpoint/2010/main" val="27061801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7024</TotalTime>
  <Words>575</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 Unicode MS</vt:lpstr>
      <vt:lpstr>Arial</vt:lpstr>
      <vt:lpstr>Bebas Neue</vt:lpstr>
      <vt:lpstr>Calibri</vt:lpstr>
      <vt:lpstr>Calibri Light</vt:lpstr>
      <vt:lpstr>Office Theme</vt:lpstr>
      <vt:lpstr>May 10 Minute FWEA Meeting</vt:lpstr>
      <vt:lpstr>Like and share our public Federal Way Education Association Facebook page! Help us grow our social media presence! (30 seconds)</vt:lpstr>
      <vt:lpstr>FWEA Association Representative Elections (1 min)</vt:lpstr>
      <vt:lpstr>We are all Bargaining Support  (2 mins)</vt:lpstr>
      <vt:lpstr>Bell schedules, Contract policy, 4+1 (2 mins)</vt:lpstr>
      <vt:lpstr>ARs are thinking ahead  (1 min)</vt:lpstr>
      <vt:lpstr>(2 mins)</vt:lpstr>
      <vt:lpstr>Remember $220 FWEA Reimbursement (1 min)</vt:lpstr>
      <vt:lpstr>Upcoming FWEA Events  (information and sign-up at federalwayea.org)</vt:lpstr>
      <vt:lpstr>Come Occupy Olympia http://bit.ly/OccupyOly   Friday 5/19 and Tues 5/23  (FWEA pays for your sub- its not Wellness)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10 minute meeting</dc:title>
  <dc:creator>Shannon McCann</dc:creator>
  <cp:lastModifiedBy>Shannon McCann</cp:lastModifiedBy>
  <cp:revision>38</cp:revision>
  <dcterms:created xsi:type="dcterms:W3CDTF">2017-05-10T04:09:43Z</dcterms:created>
  <dcterms:modified xsi:type="dcterms:W3CDTF">2017-05-16T14:08:19Z</dcterms:modified>
</cp:coreProperties>
</file>