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5"/>
  </p:notesMasterIdLst>
  <p:sldIdLst>
    <p:sldId id="263" r:id="rId5"/>
    <p:sldId id="257" r:id="rId6"/>
    <p:sldId id="281" r:id="rId7"/>
    <p:sldId id="284" r:id="rId8"/>
    <p:sldId id="296" r:id="rId9"/>
    <p:sldId id="300" r:id="rId10"/>
    <p:sldId id="299" r:id="rId11"/>
    <p:sldId id="276" r:id="rId12"/>
    <p:sldId id="304" r:id="rId13"/>
    <p:sldId id="291" r:id="rId14"/>
    <p:sldId id="278" r:id="rId15"/>
    <p:sldId id="277" r:id="rId16"/>
    <p:sldId id="297" r:id="rId17"/>
    <p:sldId id="298" r:id="rId18"/>
    <p:sldId id="279" r:id="rId19"/>
    <p:sldId id="302" r:id="rId20"/>
    <p:sldId id="259" r:id="rId21"/>
    <p:sldId id="313" r:id="rId22"/>
    <p:sldId id="293" r:id="rId23"/>
    <p:sldId id="271" r:id="rId24"/>
    <p:sldId id="283" r:id="rId25"/>
    <p:sldId id="282" r:id="rId26"/>
    <p:sldId id="315" r:id="rId27"/>
    <p:sldId id="268" r:id="rId28"/>
    <p:sldId id="314" r:id="rId29"/>
    <p:sldId id="269" r:id="rId30"/>
    <p:sldId id="270" r:id="rId31"/>
    <p:sldId id="272" r:id="rId32"/>
    <p:sldId id="309" r:id="rId33"/>
    <p:sldId id="301" r:id="rId3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51" autoAdjust="0"/>
  </p:normalViewPr>
  <p:slideViewPr>
    <p:cSldViewPr snapToGrid="0">
      <p:cViewPr varScale="1">
        <p:scale>
          <a:sx n="90" d="100"/>
          <a:sy n="90" d="100"/>
        </p:scale>
        <p:origin x="13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2ECEB-9395-413E-9A0B-770084497F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0A96DB0-9C76-46E7-B959-932B5FA024D3}">
      <dgm:prSet phldrT="[Text]" custT="1"/>
      <dgm:spPr/>
      <dgm:t>
        <a:bodyPr/>
        <a:lstStyle/>
        <a:p>
          <a:r>
            <a:rPr lang="en-US" sz="3900"/>
            <a:t>Welcome Binder</a:t>
          </a:r>
        </a:p>
      </dgm:t>
    </dgm:pt>
    <dgm:pt modelId="{30EE2381-B2ED-4BF5-8860-B806B0E02B0C}" type="parTrans" cxnId="{DD4FFC12-C900-43A9-B733-6DD193FE19E5}">
      <dgm:prSet/>
      <dgm:spPr/>
      <dgm:t>
        <a:bodyPr/>
        <a:lstStyle/>
        <a:p>
          <a:endParaRPr lang="en-US"/>
        </a:p>
      </dgm:t>
    </dgm:pt>
    <dgm:pt modelId="{EBD30AAB-BA31-476F-88A0-5ABA7493364D}" type="sibTrans" cxnId="{DD4FFC12-C900-43A9-B733-6DD193FE19E5}">
      <dgm:prSet/>
      <dgm:spPr/>
      <dgm:t>
        <a:bodyPr/>
        <a:lstStyle/>
        <a:p>
          <a:endParaRPr lang="en-US"/>
        </a:p>
      </dgm:t>
    </dgm:pt>
    <dgm:pt modelId="{A185542D-6457-4917-AF65-46B527DC665D}">
      <dgm:prSet phldrT="[Text]" custT="1"/>
      <dgm:spPr/>
      <dgm:t>
        <a:bodyPr/>
        <a:lstStyle/>
        <a:p>
          <a:r>
            <a:rPr lang="en-US" sz="2400"/>
            <a:t>Provided by leadership</a:t>
          </a:r>
        </a:p>
      </dgm:t>
    </dgm:pt>
    <dgm:pt modelId="{E208ADA7-38A1-45B1-BB8A-422734062B1F}" type="parTrans" cxnId="{68FEF1FD-75C7-4D6F-8CBF-6C73C54C442B}">
      <dgm:prSet/>
      <dgm:spPr/>
      <dgm:t>
        <a:bodyPr/>
        <a:lstStyle/>
        <a:p>
          <a:endParaRPr lang="en-US"/>
        </a:p>
      </dgm:t>
    </dgm:pt>
    <dgm:pt modelId="{7C8CD9CE-2215-4CFB-BB55-8F9B94F3E26D}" type="sibTrans" cxnId="{68FEF1FD-75C7-4D6F-8CBF-6C73C54C442B}">
      <dgm:prSet/>
      <dgm:spPr/>
      <dgm:t>
        <a:bodyPr/>
        <a:lstStyle/>
        <a:p>
          <a:endParaRPr lang="en-US"/>
        </a:p>
      </dgm:t>
    </dgm:pt>
    <dgm:pt modelId="{BA06B01D-E573-4547-8D47-C65C32875C28}">
      <dgm:prSet phldrT="[Text]" custT="1"/>
      <dgm:spPr/>
      <dgm:t>
        <a:bodyPr/>
        <a:lstStyle/>
        <a:p>
          <a:r>
            <a:rPr lang="en-US" sz="2400"/>
            <a:t>Emergency procedures</a:t>
          </a:r>
        </a:p>
      </dgm:t>
    </dgm:pt>
    <dgm:pt modelId="{3AB74839-F657-4045-8071-9ADEF01E705D}" type="parTrans" cxnId="{FC12E5A3-02BB-4B68-9584-7A683C4DEB75}">
      <dgm:prSet/>
      <dgm:spPr/>
      <dgm:t>
        <a:bodyPr/>
        <a:lstStyle/>
        <a:p>
          <a:endParaRPr lang="en-US"/>
        </a:p>
      </dgm:t>
    </dgm:pt>
    <dgm:pt modelId="{E76EDEB5-4921-4524-AB04-1D371F8BDF71}" type="sibTrans" cxnId="{FC12E5A3-02BB-4B68-9584-7A683C4DEB75}">
      <dgm:prSet/>
      <dgm:spPr/>
      <dgm:t>
        <a:bodyPr/>
        <a:lstStyle/>
        <a:p>
          <a:endParaRPr lang="en-US"/>
        </a:p>
      </dgm:t>
    </dgm:pt>
    <dgm:pt modelId="{BF55522A-E40C-4E03-A810-50AE23A7A3CA}">
      <dgm:prSet phldrT="[Text]" custT="1"/>
      <dgm:spPr/>
      <dgm:t>
        <a:bodyPr/>
        <a:lstStyle/>
        <a:p>
          <a:r>
            <a:rPr lang="en-US" sz="3900"/>
            <a:t>Lesson Plans</a:t>
          </a:r>
        </a:p>
      </dgm:t>
    </dgm:pt>
    <dgm:pt modelId="{A4284D4A-3BD7-4325-B8A6-EB30E8518737}" type="parTrans" cxnId="{0417C55B-93D6-4775-8431-0AEB7494C7EA}">
      <dgm:prSet/>
      <dgm:spPr/>
      <dgm:t>
        <a:bodyPr/>
        <a:lstStyle/>
        <a:p>
          <a:endParaRPr lang="en-US"/>
        </a:p>
      </dgm:t>
    </dgm:pt>
    <dgm:pt modelId="{CD5DCB2A-819C-4601-8F2F-BC6AB008C650}" type="sibTrans" cxnId="{0417C55B-93D6-4775-8431-0AEB7494C7EA}">
      <dgm:prSet/>
      <dgm:spPr/>
      <dgm:t>
        <a:bodyPr/>
        <a:lstStyle/>
        <a:p>
          <a:endParaRPr lang="en-US"/>
        </a:p>
      </dgm:t>
    </dgm:pt>
    <dgm:pt modelId="{90007E5B-1686-4609-A58F-960365A20195}">
      <dgm:prSet phldrT="[Text]" custT="1"/>
      <dgm:spPr/>
      <dgm:t>
        <a:bodyPr/>
        <a:lstStyle/>
        <a:p>
          <a:r>
            <a:rPr lang="en-US" sz="2400"/>
            <a:t>Provided by all certs requiring substitute</a:t>
          </a:r>
        </a:p>
      </dgm:t>
    </dgm:pt>
    <dgm:pt modelId="{44217109-DACC-4F80-8CA6-C280CEEEE745}" type="parTrans" cxnId="{6A32C220-48D9-42BC-94C9-C402181DFCAB}">
      <dgm:prSet/>
      <dgm:spPr/>
      <dgm:t>
        <a:bodyPr/>
        <a:lstStyle/>
        <a:p>
          <a:endParaRPr lang="en-US"/>
        </a:p>
      </dgm:t>
    </dgm:pt>
    <dgm:pt modelId="{5CB94B90-2A9E-473F-833A-6119C73368CE}" type="sibTrans" cxnId="{6A32C220-48D9-42BC-94C9-C402181DFCAB}">
      <dgm:prSet/>
      <dgm:spPr/>
      <dgm:t>
        <a:bodyPr/>
        <a:lstStyle/>
        <a:p>
          <a:endParaRPr lang="en-US"/>
        </a:p>
      </dgm:t>
    </dgm:pt>
    <dgm:pt modelId="{27FCFE72-578A-4AE0-ABA2-239BE4F1949A}">
      <dgm:prSet phldrT="[Text]" custT="1"/>
      <dgm:spPr/>
      <dgm:t>
        <a:bodyPr/>
        <a:lstStyle/>
        <a:p>
          <a:r>
            <a:rPr lang="en-US" sz="2400"/>
            <a:t>Lesson plans</a:t>
          </a:r>
        </a:p>
      </dgm:t>
    </dgm:pt>
    <dgm:pt modelId="{0A1C92D8-17CD-4D9E-B5CD-17ABBF511383}" type="parTrans" cxnId="{220CA841-7E11-45BA-8CD9-87B858CF81CA}">
      <dgm:prSet/>
      <dgm:spPr/>
      <dgm:t>
        <a:bodyPr/>
        <a:lstStyle/>
        <a:p>
          <a:endParaRPr lang="en-US"/>
        </a:p>
      </dgm:t>
    </dgm:pt>
    <dgm:pt modelId="{321EFA43-A6A6-4062-AB15-E07FEABEE88F}" type="sibTrans" cxnId="{220CA841-7E11-45BA-8CD9-87B858CF81CA}">
      <dgm:prSet/>
      <dgm:spPr/>
      <dgm:t>
        <a:bodyPr/>
        <a:lstStyle/>
        <a:p>
          <a:endParaRPr lang="en-US"/>
        </a:p>
      </dgm:t>
    </dgm:pt>
    <dgm:pt modelId="{0F696566-577B-4E73-A6D3-F8D8DB079F7B}">
      <dgm:prSet phldrT="[Text]" custT="1"/>
      <dgm:spPr/>
      <dgm:t>
        <a:bodyPr/>
        <a:lstStyle/>
        <a:p>
          <a:r>
            <a:rPr lang="en-US" sz="3900"/>
            <a:t>Planning for Others</a:t>
          </a:r>
        </a:p>
      </dgm:t>
    </dgm:pt>
    <dgm:pt modelId="{821BEAAD-BBC5-4606-BD31-E8B09A1108DB}" type="parTrans" cxnId="{5D45E2E2-59E2-4AA9-8E1F-03F9EE6E908F}">
      <dgm:prSet/>
      <dgm:spPr/>
      <dgm:t>
        <a:bodyPr/>
        <a:lstStyle/>
        <a:p>
          <a:endParaRPr lang="en-US"/>
        </a:p>
      </dgm:t>
    </dgm:pt>
    <dgm:pt modelId="{989E243A-21A2-4DFB-9FED-1973FE71880A}" type="sibTrans" cxnId="{5D45E2E2-59E2-4AA9-8E1F-03F9EE6E908F}">
      <dgm:prSet/>
      <dgm:spPr/>
      <dgm:t>
        <a:bodyPr/>
        <a:lstStyle/>
        <a:p>
          <a:endParaRPr lang="en-US"/>
        </a:p>
      </dgm:t>
    </dgm:pt>
    <dgm:pt modelId="{6F07EE67-C816-49DD-A2AF-999C0CC5219F}">
      <dgm:prSet phldrT="[Text]" custT="1"/>
      <dgm:spPr/>
      <dgm:t>
        <a:bodyPr/>
        <a:lstStyle/>
        <a:p>
          <a:r>
            <a:rPr lang="en-US" sz="2400"/>
            <a:t>When asked by admin to plan and report progress for others compensated at Prof. Rate for agreed upon number of hours</a:t>
          </a:r>
        </a:p>
      </dgm:t>
    </dgm:pt>
    <dgm:pt modelId="{5F736C72-2DD7-4691-817E-6C8E1D137FE3}" type="parTrans" cxnId="{2AEB5D27-2B58-4C18-98CD-F804950860C4}">
      <dgm:prSet/>
      <dgm:spPr/>
      <dgm:t>
        <a:bodyPr/>
        <a:lstStyle/>
        <a:p>
          <a:endParaRPr lang="en-US"/>
        </a:p>
      </dgm:t>
    </dgm:pt>
    <dgm:pt modelId="{42E62043-FEBE-4EDB-9ED5-92D6C35DE266}" type="sibTrans" cxnId="{2AEB5D27-2B58-4C18-98CD-F804950860C4}">
      <dgm:prSet/>
      <dgm:spPr/>
      <dgm:t>
        <a:bodyPr/>
        <a:lstStyle/>
        <a:p>
          <a:endParaRPr lang="en-US"/>
        </a:p>
      </dgm:t>
    </dgm:pt>
    <dgm:pt modelId="{8370C9A1-2276-43A1-977C-640EC35D2A44}">
      <dgm:prSet phldrT="[Text]" custT="1"/>
      <dgm:spPr/>
      <dgm:t>
        <a:bodyPr/>
        <a:lstStyle/>
        <a:p>
          <a:r>
            <a:rPr lang="en-US" sz="2400"/>
            <a:t>Long-Term Subs generally expected to plan and report on their own</a:t>
          </a:r>
        </a:p>
      </dgm:t>
    </dgm:pt>
    <dgm:pt modelId="{07FF6809-D9B9-44DE-A5EF-05A3722924B1}" type="parTrans" cxnId="{00B23085-965F-4929-8B09-2AE377616AFF}">
      <dgm:prSet/>
      <dgm:spPr/>
      <dgm:t>
        <a:bodyPr/>
        <a:lstStyle/>
        <a:p>
          <a:endParaRPr lang="en-US"/>
        </a:p>
      </dgm:t>
    </dgm:pt>
    <dgm:pt modelId="{E9F5836A-8EB7-422F-948E-1928B1AAC4AD}" type="sibTrans" cxnId="{00B23085-965F-4929-8B09-2AE377616AFF}">
      <dgm:prSet/>
      <dgm:spPr/>
      <dgm:t>
        <a:bodyPr/>
        <a:lstStyle/>
        <a:p>
          <a:endParaRPr lang="en-US"/>
        </a:p>
      </dgm:t>
    </dgm:pt>
    <dgm:pt modelId="{A8955729-5C5B-49E1-B86A-77F45966AA3E}">
      <dgm:prSet phldrT="[Text]" custT="1"/>
      <dgm:spPr/>
      <dgm:t>
        <a:bodyPr/>
        <a:lstStyle/>
        <a:p>
          <a:r>
            <a:rPr lang="en-US" sz="2400"/>
            <a:t>Building information</a:t>
          </a:r>
        </a:p>
      </dgm:t>
    </dgm:pt>
    <dgm:pt modelId="{93B34216-8769-4A7C-89FE-DA78BAD06BD6}" type="parTrans" cxnId="{A945C43D-89B8-47FD-B715-1D7E688CE832}">
      <dgm:prSet/>
      <dgm:spPr/>
      <dgm:t>
        <a:bodyPr/>
        <a:lstStyle/>
        <a:p>
          <a:endParaRPr lang="en-US"/>
        </a:p>
      </dgm:t>
    </dgm:pt>
    <dgm:pt modelId="{405D05D1-4724-4C19-B300-7367381023C1}" type="sibTrans" cxnId="{A945C43D-89B8-47FD-B715-1D7E688CE832}">
      <dgm:prSet/>
      <dgm:spPr/>
      <dgm:t>
        <a:bodyPr/>
        <a:lstStyle/>
        <a:p>
          <a:endParaRPr lang="en-US"/>
        </a:p>
      </dgm:t>
    </dgm:pt>
    <dgm:pt modelId="{036DC90B-5357-41CA-B4EB-67FA23F31A08}">
      <dgm:prSet phldrT="[Text]" custT="1"/>
      <dgm:spPr/>
      <dgm:t>
        <a:bodyPr/>
        <a:lstStyle/>
        <a:p>
          <a:r>
            <a:rPr lang="en-US" sz="2400"/>
            <a:t>Emergency learning activities</a:t>
          </a:r>
        </a:p>
      </dgm:t>
    </dgm:pt>
    <dgm:pt modelId="{62BF02FD-5F3D-41C8-BB4F-9DAAD03F0115}" type="parTrans" cxnId="{FCFAB7E2-7B72-4FAF-A448-36CD6A903DCC}">
      <dgm:prSet/>
      <dgm:spPr/>
      <dgm:t>
        <a:bodyPr/>
        <a:lstStyle/>
        <a:p>
          <a:endParaRPr lang="en-US"/>
        </a:p>
      </dgm:t>
    </dgm:pt>
    <dgm:pt modelId="{040E2516-D617-41C1-BF61-6C6776C07676}" type="sibTrans" cxnId="{FCFAB7E2-7B72-4FAF-A448-36CD6A903DCC}">
      <dgm:prSet/>
      <dgm:spPr/>
      <dgm:t>
        <a:bodyPr/>
        <a:lstStyle/>
        <a:p>
          <a:endParaRPr lang="en-US"/>
        </a:p>
      </dgm:t>
    </dgm:pt>
    <dgm:pt modelId="{BE607405-9043-40C7-B0A8-6DA7923C15B7}">
      <dgm:prSet phldrT="[Text]" custT="1"/>
      <dgm:spPr/>
      <dgm:t>
        <a:bodyPr/>
        <a:lstStyle/>
        <a:p>
          <a:r>
            <a:rPr lang="en-US" sz="2400"/>
            <a:t>Learning, physical and SEL needs of students</a:t>
          </a:r>
        </a:p>
      </dgm:t>
    </dgm:pt>
    <dgm:pt modelId="{D9F0E504-BA3D-4AFD-90B5-0DF99409A4BE}" type="parTrans" cxnId="{D682D5FA-7DD0-454F-9119-93CC2FFFA8D2}">
      <dgm:prSet/>
      <dgm:spPr/>
      <dgm:t>
        <a:bodyPr/>
        <a:lstStyle/>
        <a:p>
          <a:endParaRPr lang="en-US"/>
        </a:p>
      </dgm:t>
    </dgm:pt>
    <dgm:pt modelId="{9967A401-7209-4F38-87D5-B919234DC6A1}" type="sibTrans" cxnId="{D682D5FA-7DD0-454F-9119-93CC2FFFA8D2}">
      <dgm:prSet/>
      <dgm:spPr/>
      <dgm:t>
        <a:bodyPr/>
        <a:lstStyle/>
        <a:p>
          <a:endParaRPr lang="en-US"/>
        </a:p>
      </dgm:t>
    </dgm:pt>
    <dgm:pt modelId="{6D1D0F31-7B98-4A86-9D25-55192E8D1202}">
      <dgm:prSet phldrT="[Text]" custT="1"/>
      <dgm:spPr/>
      <dgm:t>
        <a:bodyPr/>
        <a:lstStyle/>
        <a:p>
          <a:r>
            <a:rPr lang="en-US" sz="2400"/>
            <a:t>PBIS systems utilized in classroom</a:t>
          </a:r>
        </a:p>
      </dgm:t>
    </dgm:pt>
    <dgm:pt modelId="{3107E957-59B7-4217-BC19-8E7961DD97B1}" type="parTrans" cxnId="{861FA56C-CE64-4E44-B739-9CDEB21F240C}">
      <dgm:prSet/>
      <dgm:spPr/>
      <dgm:t>
        <a:bodyPr/>
        <a:lstStyle/>
        <a:p>
          <a:endParaRPr lang="en-US"/>
        </a:p>
      </dgm:t>
    </dgm:pt>
    <dgm:pt modelId="{704A60B4-216F-4724-88BC-80CD5F4B0EDB}" type="sibTrans" cxnId="{861FA56C-CE64-4E44-B739-9CDEB21F240C}">
      <dgm:prSet/>
      <dgm:spPr/>
      <dgm:t>
        <a:bodyPr/>
        <a:lstStyle/>
        <a:p>
          <a:endParaRPr lang="en-US"/>
        </a:p>
      </dgm:t>
    </dgm:pt>
    <dgm:pt modelId="{28992F1C-F337-447F-A571-F90E34A1178E}">
      <dgm:prSet phldrT="[Text]" custT="1"/>
      <dgm:spPr/>
      <dgm:t>
        <a:bodyPr/>
        <a:lstStyle/>
        <a:p>
          <a:endParaRPr lang="en-US" sz="2400"/>
        </a:p>
      </dgm:t>
    </dgm:pt>
    <dgm:pt modelId="{BE4E81F5-426E-4F2E-A573-8224E278704D}" type="parTrans" cxnId="{40061982-5B87-410C-932A-EF01CA1A6AFD}">
      <dgm:prSet/>
      <dgm:spPr/>
      <dgm:t>
        <a:bodyPr/>
        <a:lstStyle/>
        <a:p>
          <a:endParaRPr lang="en-US"/>
        </a:p>
      </dgm:t>
    </dgm:pt>
    <dgm:pt modelId="{F2159991-BC82-43A4-A316-DE7896A599D7}" type="sibTrans" cxnId="{40061982-5B87-410C-932A-EF01CA1A6AFD}">
      <dgm:prSet/>
      <dgm:spPr/>
      <dgm:t>
        <a:bodyPr/>
        <a:lstStyle/>
        <a:p>
          <a:endParaRPr lang="en-US"/>
        </a:p>
      </dgm:t>
    </dgm:pt>
    <dgm:pt modelId="{8AC5C212-C2F9-4362-94C4-08022D749A8F}">
      <dgm:prSet phldrT="[Text]" custT="1"/>
      <dgm:spPr/>
      <dgm:t>
        <a:bodyPr/>
        <a:lstStyle/>
        <a:p>
          <a:r>
            <a:rPr lang="en-US" sz="2400"/>
            <a:t>Administrators will check in on guest teachers during day</a:t>
          </a:r>
        </a:p>
      </dgm:t>
    </dgm:pt>
    <dgm:pt modelId="{1D3D6680-E0E9-4C68-A49F-BDD890BC2F83}" type="parTrans" cxnId="{3A61907B-06F8-4E71-9348-9D121C7BD787}">
      <dgm:prSet/>
      <dgm:spPr/>
    </dgm:pt>
    <dgm:pt modelId="{50CB20F7-007F-488C-93E1-79AAB6E6E93B}" type="sibTrans" cxnId="{3A61907B-06F8-4E71-9348-9D121C7BD787}">
      <dgm:prSet/>
      <dgm:spPr/>
    </dgm:pt>
    <dgm:pt modelId="{2DB98A63-A878-42D8-A235-1392F6682A6A}" type="pres">
      <dgm:prSet presAssocID="{8652ECEB-9395-413E-9A0B-770084497F09}" presName="Name0" presStyleCnt="0">
        <dgm:presLayoutVars>
          <dgm:dir/>
          <dgm:animLvl val="lvl"/>
          <dgm:resizeHandles val="exact"/>
        </dgm:presLayoutVars>
      </dgm:prSet>
      <dgm:spPr/>
    </dgm:pt>
    <dgm:pt modelId="{6F2F7615-908A-407C-90AE-05A4CA8070E2}" type="pres">
      <dgm:prSet presAssocID="{00A96DB0-9C76-46E7-B959-932B5FA024D3}" presName="composite" presStyleCnt="0"/>
      <dgm:spPr/>
    </dgm:pt>
    <dgm:pt modelId="{99BB0A60-CBE5-4BD9-8755-836002C5EA15}" type="pres">
      <dgm:prSet presAssocID="{00A96DB0-9C76-46E7-B959-932B5FA024D3}" presName="parTx" presStyleLbl="alignNode1" presStyleIdx="0" presStyleCnt="3">
        <dgm:presLayoutVars>
          <dgm:chMax val="0"/>
          <dgm:chPref val="0"/>
          <dgm:bulletEnabled val="1"/>
        </dgm:presLayoutVars>
      </dgm:prSet>
      <dgm:spPr/>
    </dgm:pt>
    <dgm:pt modelId="{21D97FEA-AFED-4E82-9B6E-9E8914232A4F}" type="pres">
      <dgm:prSet presAssocID="{00A96DB0-9C76-46E7-B959-932B5FA024D3}" presName="desTx" presStyleLbl="alignAccFollowNode1" presStyleIdx="0" presStyleCnt="3" custScaleX="96885">
        <dgm:presLayoutVars>
          <dgm:bulletEnabled val="1"/>
        </dgm:presLayoutVars>
      </dgm:prSet>
      <dgm:spPr/>
    </dgm:pt>
    <dgm:pt modelId="{D78BF14B-F15A-43DA-8ABD-F80A1C38AF81}" type="pres">
      <dgm:prSet presAssocID="{EBD30AAB-BA31-476F-88A0-5ABA7493364D}" presName="space" presStyleCnt="0"/>
      <dgm:spPr/>
    </dgm:pt>
    <dgm:pt modelId="{9DAE28F6-B968-41C0-9F0A-B9BE82BC268E}" type="pres">
      <dgm:prSet presAssocID="{BF55522A-E40C-4E03-A810-50AE23A7A3CA}" presName="composite" presStyleCnt="0"/>
      <dgm:spPr/>
    </dgm:pt>
    <dgm:pt modelId="{48A5A7B9-F836-4D3E-8930-5B921DA64218}" type="pres">
      <dgm:prSet presAssocID="{BF55522A-E40C-4E03-A810-50AE23A7A3CA}" presName="parTx" presStyleLbl="alignNode1" presStyleIdx="1" presStyleCnt="3">
        <dgm:presLayoutVars>
          <dgm:chMax val="0"/>
          <dgm:chPref val="0"/>
          <dgm:bulletEnabled val="1"/>
        </dgm:presLayoutVars>
      </dgm:prSet>
      <dgm:spPr/>
    </dgm:pt>
    <dgm:pt modelId="{726AB01A-4E7C-40D3-B3F1-7F06C1BAC71A}" type="pres">
      <dgm:prSet presAssocID="{BF55522A-E40C-4E03-A810-50AE23A7A3CA}" presName="desTx" presStyleLbl="alignAccFollowNode1" presStyleIdx="1" presStyleCnt="3">
        <dgm:presLayoutVars>
          <dgm:bulletEnabled val="1"/>
        </dgm:presLayoutVars>
      </dgm:prSet>
      <dgm:spPr/>
    </dgm:pt>
    <dgm:pt modelId="{B4B55CAF-F306-4A1B-805B-DDEA7674B85A}" type="pres">
      <dgm:prSet presAssocID="{CD5DCB2A-819C-4601-8F2F-BC6AB008C650}" presName="space" presStyleCnt="0"/>
      <dgm:spPr/>
    </dgm:pt>
    <dgm:pt modelId="{5BBC7089-4697-4DCA-85AD-548E4839F981}" type="pres">
      <dgm:prSet presAssocID="{0F696566-577B-4E73-A6D3-F8D8DB079F7B}" presName="composite" presStyleCnt="0"/>
      <dgm:spPr/>
    </dgm:pt>
    <dgm:pt modelId="{7FA2D5A1-DC93-4442-BF59-2D5FF615818C}" type="pres">
      <dgm:prSet presAssocID="{0F696566-577B-4E73-A6D3-F8D8DB079F7B}" presName="parTx" presStyleLbl="alignNode1" presStyleIdx="2" presStyleCnt="3">
        <dgm:presLayoutVars>
          <dgm:chMax val="0"/>
          <dgm:chPref val="0"/>
          <dgm:bulletEnabled val="1"/>
        </dgm:presLayoutVars>
      </dgm:prSet>
      <dgm:spPr/>
    </dgm:pt>
    <dgm:pt modelId="{AED96944-881B-4B29-96D1-56DC9F87C59A}" type="pres">
      <dgm:prSet presAssocID="{0F696566-577B-4E73-A6D3-F8D8DB079F7B}" presName="desTx" presStyleLbl="alignAccFollowNode1" presStyleIdx="2" presStyleCnt="3">
        <dgm:presLayoutVars>
          <dgm:bulletEnabled val="1"/>
        </dgm:presLayoutVars>
      </dgm:prSet>
      <dgm:spPr/>
    </dgm:pt>
  </dgm:ptLst>
  <dgm:cxnLst>
    <dgm:cxn modelId="{44B7B80B-9505-46BF-A5EB-3DF80BA75E7E}" type="presOf" srcId="{6D1D0F31-7B98-4A86-9D25-55192E8D1202}" destId="{726AB01A-4E7C-40D3-B3F1-7F06C1BAC71A}" srcOrd="0" destOrd="3" presId="urn:microsoft.com/office/officeart/2005/8/layout/hList1"/>
    <dgm:cxn modelId="{4139930D-5626-4762-9E73-AB886A0A6C0D}" type="presOf" srcId="{27FCFE72-578A-4AE0-ABA2-239BE4F1949A}" destId="{726AB01A-4E7C-40D3-B3F1-7F06C1BAC71A}" srcOrd="0" destOrd="1" presId="urn:microsoft.com/office/officeart/2005/8/layout/hList1"/>
    <dgm:cxn modelId="{DD4FFC12-C900-43A9-B733-6DD193FE19E5}" srcId="{8652ECEB-9395-413E-9A0B-770084497F09}" destId="{00A96DB0-9C76-46E7-B959-932B5FA024D3}" srcOrd="0" destOrd="0" parTransId="{30EE2381-B2ED-4BF5-8860-B806B0E02B0C}" sibTransId="{EBD30AAB-BA31-476F-88A0-5ABA7493364D}"/>
    <dgm:cxn modelId="{E16D7A14-520E-4397-8026-0938BC501112}" type="presOf" srcId="{A8955729-5C5B-49E1-B86A-77F45966AA3E}" destId="{21D97FEA-AFED-4E82-9B6E-9E8914232A4F}" srcOrd="0" destOrd="1" presId="urn:microsoft.com/office/officeart/2005/8/layout/hList1"/>
    <dgm:cxn modelId="{D9D3A915-923B-4F2F-A277-0A8037B8EBA9}" type="presOf" srcId="{A185542D-6457-4917-AF65-46B527DC665D}" destId="{21D97FEA-AFED-4E82-9B6E-9E8914232A4F}" srcOrd="0" destOrd="0" presId="urn:microsoft.com/office/officeart/2005/8/layout/hList1"/>
    <dgm:cxn modelId="{6A32C220-48D9-42BC-94C9-C402181DFCAB}" srcId="{BF55522A-E40C-4E03-A810-50AE23A7A3CA}" destId="{90007E5B-1686-4609-A58F-960365A20195}" srcOrd="0" destOrd="0" parTransId="{44217109-DACC-4F80-8CA6-C280CEEEE745}" sibTransId="{5CB94B90-2A9E-473F-833A-6119C73368CE}"/>
    <dgm:cxn modelId="{2AEB5D27-2B58-4C18-98CD-F804950860C4}" srcId="{0F696566-577B-4E73-A6D3-F8D8DB079F7B}" destId="{6F07EE67-C816-49DD-A2AF-999C0CC5219F}" srcOrd="0" destOrd="0" parTransId="{5F736C72-2DD7-4691-817E-6C8E1D137FE3}" sibTransId="{42E62043-FEBE-4EDB-9ED5-92D6C35DE266}"/>
    <dgm:cxn modelId="{DEB3FA34-1B2D-42A0-9E7E-1EC4EE972C95}" type="presOf" srcId="{28992F1C-F337-447F-A571-F90E34A1178E}" destId="{726AB01A-4E7C-40D3-B3F1-7F06C1BAC71A}" srcOrd="0" destOrd="4" presId="urn:microsoft.com/office/officeart/2005/8/layout/hList1"/>
    <dgm:cxn modelId="{878DFD3A-EAF1-4F34-BCEF-B648A8BE8F00}" type="presOf" srcId="{0F696566-577B-4E73-A6D3-F8D8DB079F7B}" destId="{7FA2D5A1-DC93-4442-BF59-2D5FF615818C}" srcOrd="0" destOrd="0" presId="urn:microsoft.com/office/officeart/2005/8/layout/hList1"/>
    <dgm:cxn modelId="{A945C43D-89B8-47FD-B715-1D7E688CE832}" srcId="{00A96DB0-9C76-46E7-B959-932B5FA024D3}" destId="{A8955729-5C5B-49E1-B86A-77F45966AA3E}" srcOrd="1" destOrd="0" parTransId="{93B34216-8769-4A7C-89FE-DA78BAD06BD6}" sibTransId="{405D05D1-4724-4C19-B300-7367381023C1}"/>
    <dgm:cxn modelId="{0417C55B-93D6-4775-8431-0AEB7494C7EA}" srcId="{8652ECEB-9395-413E-9A0B-770084497F09}" destId="{BF55522A-E40C-4E03-A810-50AE23A7A3CA}" srcOrd="1" destOrd="0" parTransId="{A4284D4A-3BD7-4325-B8A6-EB30E8518737}" sibTransId="{CD5DCB2A-819C-4601-8F2F-BC6AB008C650}"/>
    <dgm:cxn modelId="{220CA841-7E11-45BA-8CD9-87B858CF81CA}" srcId="{BF55522A-E40C-4E03-A810-50AE23A7A3CA}" destId="{27FCFE72-578A-4AE0-ABA2-239BE4F1949A}" srcOrd="1" destOrd="0" parTransId="{0A1C92D8-17CD-4D9E-B5CD-17ABBF511383}" sibTransId="{321EFA43-A6A6-4062-AB15-E07FEABEE88F}"/>
    <dgm:cxn modelId="{5AA92064-04D4-473A-922B-4C5C6499E370}" type="presOf" srcId="{6F07EE67-C816-49DD-A2AF-999C0CC5219F}" destId="{AED96944-881B-4B29-96D1-56DC9F87C59A}" srcOrd="0" destOrd="0" presId="urn:microsoft.com/office/officeart/2005/8/layout/hList1"/>
    <dgm:cxn modelId="{861FA56C-CE64-4E44-B739-9CDEB21F240C}" srcId="{BF55522A-E40C-4E03-A810-50AE23A7A3CA}" destId="{6D1D0F31-7B98-4A86-9D25-55192E8D1202}" srcOrd="3" destOrd="0" parTransId="{3107E957-59B7-4217-BC19-8E7961DD97B1}" sibTransId="{704A60B4-216F-4724-88BC-80CD5F4B0EDB}"/>
    <dgm:cxn modelId="{2B972272-F8D4-48FD-8910-EB7F2E93D026}" type="presOf" srcId="{8AC5C212-C2F9-4362-94C4-08022D749A8F}" destId="{21D97FEA-AFED-4E82-9B6E-9E8914232A4F}" srcOrd="0" destOrd="4" presId="urn:microsoft.com/office/officeart/2005/8/layout/hList1"/>
    <dgm:cxn modelId="{3A61907B-06F8-4E71-9348-9D121C7BD787}" srcId="{00A96DB0-9C76-46E7-B959-932B5FA024D3}" destId="{8AC5C212-C2F9-4362-94C4-08022D749A8F}" srcOrd="4" destOrd="0" parTransId="{1D3D6680-E0E9-4C68-A49F-BDD890BC2F83}" sibTransId="{50CB20F7-007F-488C-93E1-79AAB6E6E93B}"/>
    <dgm:cxn modelId="{40061982-5B87-410C-932A-EF01CA1A6AFD}" srcId="{BF55522A-E40C-4E03-A810-50AE23A7A3CA}" destId="{28992F1C-F337-447F-A571-F90E34A1178E}" srcOrd="4" destOrd="0" parTransId="{BE4E81F5-426E-4F2E-A573-8224E278704D}" sibTransId="{F2159991-BC82-43A4-A316-DE7896A599D7}"/>
    <dgm:cxn modelId="{00B23085-965F-4929-8B09-2AE377616AFF}" srcId="{0F696566-577B-4E73-A6D3-F8D8DB079F7B}" destId="{8370C9A1-2276-43A1-977C-640EC35D2A44}" srcOrd="1" destOrd="0" parTransId="{07FF6809-D9B9-44DE-A5EF-05A3722924B1}" sibTransId="{E9F5836A-8EB7-422F-948E-1928B1AAC4AD}"/>
    <dgm:cxn modelId="{08092B88-0273-44D7-81F4-AD9F39FF76B9}" type="presOf" srcId="{BE607405-9043-40C7-B0A8-6DA7923C15B7}" destId="{726AB01A-4E7C-40D3-B3F1-7F06C1BAC71A}" srcOrd="0" destOrd="2" presId="urn:microsoft.com/office/officeart/2005/8/layout/hList1"/>
    <dgm:cxn modelId="{3F6AFB8E-39FB-49B4-AE4C-CE7EE54A2258}" type="presOf" srcId="{8370C9A1-2276-43A1-977C-640EC35D2A44}" destId="{AED96944-881B-4B29-96D1-56DC9F87C59A}" srcOrd="0" destOrd="1" presId="urn:microsoft.com/office/officeart/2005/8/layout/hList1"/>
    <dgm:cxn modelId="{FC12E5A3-02BB-4B68-9584-7A683C4DEB75}" srcId="{00A96DB0-9C76-46E7-B959-932B5FA024D3}" destId="{BA06B01D-E573-4547-8D47-C65C32875C28}" srcOrd="2" destOrd="0" parTransId="{3AB74839-F657-4045-8071-9ADEF01E705D}" sibTransId="{E76EDEB5-4921-4524-AB04-1D371F8BDF71}"/>
    <dgm:cxn modelId="{0F9A15A9-31CF-4E63-B690-4831B55DDF5A}" type="presOf" srcId="{00A96DB0-9C76-46E7-B959-932B5FA024D3}" destId="{99BB0A60-CBE5-4BD9-8755-836002C5EA15}" srcOrd="0" destOrd="0" presId="urn:microsoft.com/office/officeart/2005/8/layout/hList1"/>
    <dgm:cxn modelId="{071C6AB8-2D91-4DF1-AB35-A5BF44DF8E79}" type="presOf" srcId="{036DC90B-5357-41CA-B4EB-67FA23F31A08}" destId="{21D97FEA-AFED-4E82-9B6E-9E8914232A4F}" srcOrd="0" destOrd="3" presId="urn:microsoft.com/office/officeart/2005/8/layout/hList1"/>
    <dgm:cxn modelId="{2DAC3FD9-257E-42A5-829A-C10FEFB743D3}" type="presOf" srcId="{BA06B01D-E573-4547-8D47-C65C32875C28}" destId="{21D97FEA-AFED-4E82-9B6E-9E8914232A4F}" srcOrd="0" destOrd="2" presId="urn:microsoft.com/office/officeart/2005/8/layout/hList1"/>
    <dgm:cxn modelId="{30E275DC-FA15-45CF-983A-B06622AD25C2}" type="presOf" srcId="{90007E5B-1686-4609-A58F-960365A20195}" destId="{726AB01A-4E7C-40D3-B3F1-7F06C1BAC71A}" srcOrd="0" destOrd="0" presId="urn:microsoft.com/office/officeart/2005/8/layout/hList1"/>
    <dgm:cxn modelId="{468B83DF-6A02-4B78-A32E-B15D8B9005D9}" type="presOf" srcId="{8652ECEB-9395-413E-9A0B-770084497F09}" destId="{2DB98A63-A878-42D8-A235-1392F6682A6A}" srcOrd="0" destOrd="0" presId="urn:microsoft.com/office/officeart/2005/8/layout/hList1"/>
    <dgm:cxn modelId="{FCFAB7E2-7B72-4FAF-A448-36CD6A903DCC}" srcId="{00A96DB0-9C76-46E7-B959-932B5FA024D3}" destId="{036DC90B-5357-41CA-B4EB-67FA23F31A08}" srcOrd="3" destOrd="0" parTransId="{62BF02FD-5F3D-41C8-BB4F-9DAAD03F0115}" sibTransId="{040E2516-D617-41C1-BF61-6C6776C07676}"/>
    <dgm:cxn modelId="{5D45E2E2-59E2-4AA9-8E1F-03F9EE6E908F}" srcId="{8652ECEB-9395-413E-9A0B-770084497F09}" destId="{0F696566-577B-4E73-A6D3-F8D8DB079F7B}" srcOrd="2" destOrd="0" parTransId="{821BEAAD-BBC5-4606-BD31-E8B09A1108DB}" sibTransId="{989E243A-21A2-4DFB-9FED-1973FE71880A}"/>
    <dgm:cxn modelId="{D29E3BE6-813C-4391-9184-6D37C01F5848}" type="presOf" srcId="{BF55522A-E40C-4E03-A810-50AE23A7A3CA}" destId="{48A5A7B9-F836-4D3E-8930-5B921DA64218}" srcOrd="0" destOrd="0" presId="urn:microsoft.com/office/officeart/2005/8/layout/hList1"/>
    <dgm:cxn modelId="{D682D5FA-7DD0-454F-9119-93CC2FFFA8D2}" srcId="{BF55522A-E40C-4E03-A810-50AE23A7A3CA}" destId="{BE607405-9043-40C7-B0A8-6DA7923C15B7}" srcOrd="2" destOrd="0" parTransId="{D9F0E504-BA3D-4AFD-90B5-0DF99409A4BE}" sibTransId="{9967A401-7209-4F38-87D5-B919234DC6A1}"/>
    <dgm:cxn modelId="{68FEF1FD-75C7-4D6F-8CBF-6C73C54C442B}" srcId="{00A96DB0-9C76-46E7-B959-932B5FA024D3}" destId="{A185542D-6457-4917-AF65-46B527DC665D}" srcOrd="0" destOrd="0" parTransId="{E208ADA7-38A1-45B1-BB8A-422734062B1F}" sibTransId="{7C8CD9CE-2215-4CFB-BB55-8F9B94F3E26D}"/>
    <dgm:cxn modelId="{90AC560F-9A9B-4B78-89B7-8745E3C0BD72}" type="presParOf" srcId="{2DB98A63-A878-42D8-A235-1392F6682A6A}" destId="{6F2F7615-908A-407C-90AE-05A4CA8070E2}" srcOrd="0" destOrd="0" presId="urn:microsoft.com/office/officeart/2005/8/layout/hList1"/>
    <dgm:cxn modelId="{59323951-312D-4D22-8D25-696C026583CB}" type="presParOf" srcId="{6F2F7615-908A-407C-90AE-05A4CA8070E2}" destId="{99BB0A60-CBE5-4BD9-8755-836002C5EA15}" srcOrd="0" destOrd="0" presId="urn:microsoft.com/office/officeart/2005/8/layout/hList1"/>
    <dgm:cxn modelId="{188CAA0F-D765-41BA-A39A-15D8D4597FFF}" type="presParOf" srcId="{6F2F7615-908A-407C-90AE-05A4CA8070E2}" destId="{21D97FEA-AFED-4E82-9B6E-9E8914232A4F}" srcOrd="1" destOrd="0" presId="urn:microsoft.com/office/officeart/2005/8/layout/hList1"/>
    <dgm:cxn modelId="{03E48F8B-ED9D-4C62-94C3-0EA0E485A162}" type="presParOf" srcId="{2DB98A63-A878-42D8-A235-1392F6682A6A}" destId="{D78BF14B-F15A-43DA-8ABD-F80A1C38AF81}" srcOrd="1" destOrd="0" presId="urn:microsoft.com/office/officeart/2005/8/layout/hList1"/>
    <dgm:cxn modelId="{93C46566-C53F-4A42-B08C-F4510870945E}" type="presParOf" srcId="{2DB98A63-A878-42D8-A235-1392F6682A6A}" destId="{9DAE28F6-B968-41C0-9F0A-B9BE82BC268E}" srcOrd="2" destOrd="0" presId="urn:microsoft.com/office/officeart/2005/8/layout/hList1"/>
    <dgm:cxn modelId="{D483E7C1-1B6C-4105-B1D0-6C21304D85CB}" type="presParOf" srcId="{9DAE28F6-B968-41C0-9F0A-B9BE82BC268E}" destId="{48A5A7B9-F836-4D3E-8930-5B921DA64218}" srcOrd="0" destOrd="0" presId="urn:microsoft.com/office/officeart/2005/8/layout/hList1"/>
    <dgm:cxn modelId="{541BECAD-5425-4D16-AECF-F03E306762A4}" type="presParOf" srcId="{9DAE28F6-B968-41C0-9F0A-B9BE82BC268E}" destId="{726AB01A-4E7C-40D3-B3F1-7F06C1BAC71A}" srcOrd="1" destOrd="0" presId="urn:microsoft.com/office/officeart/2005/8/layout/hList1"/>
    <dgm:cxn modelId="{091D7BD9-1D4B-4603-93E2-BCDF07B9F7BD}" type="presParOf" srcId="{2DB98A63-A878-42D8-A235-1392F6682A6A}" destId="{B4B55CAF-F306-4A1B-805B-DDEA7674B85A}" srcOrd="3" destOrd="0" presId="urn:microsoft.com/office/officeart/2005/8/layout/hList1"/>
    <dgm:cxn modelId="{161D2A45-5CBD-40F1-A361-4113E19E9BBB}" type="presParOf" srcId="{2DB98A63-A878-42D8-A235-1392F6682A6A}" destId="{5BBC7089-4697-4DCA-85AD-548E4839F981}" srcOrd="4" destOrd="0" presId="urn:microsoft.com/office/officeart/2005/8/layout/hList1"/>
    <dgm:cxn modelId="{0E1D3A01-A5BE-4A94-93BB-DA6FAB1A0EC3}" type="presParOf" srcId="{5BBC7089-4697-4DCA-85AD-548E4839F981}" destId="{7FA2D5A1-DC93-4442-BF59-2D5FF615818C}" srcOrd="0" destOrd="0" presId="urn:microsoft.com/office/officeart/2005/8/layout/hList1"/>
    <dgm:cxn modelId="{BE9E4C52-8944-4FDD-8BFC-6C459E2367DE}" type="presParOf" srcId="{5BBC7089-4697-4DCA-85AD-548E4839F981}" destId="{AED96944-881B-4B29-96D1-56DC9F87C5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B0A60-CBE5-4BD9-8755-836002C5EA15}">
      <dsp:nvSpPr>
        <dsp:cNvPr id="0" name=""/>
        <dsp:cNvSpPr/>
      </dsp:nvSpPr>
      <dsp:spPr>
        <a:xfrm>
          <a:off x="3373" y="69812"/>
          <a:ext cx="3288982" cy="131559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a:t>Welcome Binder</a:t>
          </a:r>
        </a:p>
      </dsp:txBody>
      <dsp:txXfrm>
        <a:off x="3373" y="69812"/>
        <a:ext cx="3288982" cy="1315593"/>
      </dsp:txXfrm>
    </dsp:sp>
    <dsp:sp modelId="{21D97FEA-AFED-4E82-9B6E-9E8914232A4F}">
      <dsp:nvSpPr>
        <dsp:cNvPr id="0" name=""/>
        <dsp:cNvSpPr/>
      </dsp:nvSpPr>
      <dsp:spPr>
        <a:xfrm>
          <a:off x="3373" y="1385405"/>
          <a:ext cx="3186530" cy="356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Provided by leadership</a:t>
          </a:r>
        </a:p>
        <a:p>
          <a:pPr marL="228600" lvl="1" indent="-228600" algn="l" defTabSz="1066800">
            <a:lnSpc>
              <a:spcPct val="90000"/>
            </a:lnSpc>
            <a:spcBef>
              <a:spcPct val="0"/>
            </a:spcBef>
            <a:spcAft>
              <a:spcPct val="15000"/>
            </a:spcAft>
            <a:buChar char="•"/>
          </a:pPr>
          <a:r>
            <a:rPr lang="en-US" sz="2400" kern="1200"/>
            <a:t>Building information</a:t>
          </a:r>
        </a:p>
        <a:p>
          <a:pPr marL="228600" lvl="1" indent="-228600" algn="l" defTabSz="1066800">
            <a:lnSpc>
              <a:spcPct val="90000"/>
            </a:lnSpc>
            <a:spcBef>
              <a:spcPct val="0"/>
            </a:spcBef>
            <a:spcAft>
              <a:spcPct val="15000"/>
            </a:spcAft>
            <a:buChar char="•"/>
          </a:pPr>
          <a:r>
            <a:rPr lang="en-US" sz="2400" kern="1200"/>
            <a:t>Emergency procedures</a:t>
          </a:r>
        </a:p>
        <a:p>
          <a:pPr marL="228600" lvl="1" indent="-228600" algn="l" defTabSz="1066800">
            <a:lnSpc>
              <a:spcPct val="90000"/>
            </a:lnSpc>
            <a:spcBef>
              <a:spcPct val="0"/>
            </a:spcBef>
            <a:spcAft>
              <a:spcPct val="15000"/>
            </a:spcAft>
            <a:buChar char="•"/>
          </a:pPr>
          <a:r>
            <a:rPr lang="en-US" sz="2400" kern="1200"/>
            <a:t>Emergency learning activities</a:t>
          </a:r>
        </a:p>
        <a:p>
          <a:pPr marL="228600" lvl="1" indent="-228600" algn="l" defTabSz="1066800">
            <a:lnSpc>
              <a:spcPct val="90000"/>
            </a:lnSpc>
            <a:spcBef>
              <a:spcPct val="0"/>
            </a:spcBef>
            <a:spcAft>
              <a:spcPct val="15000"/>
            </a:spcAft>
            <a:buChar char="•"/>
          </a:pPr>
          <a:r>
            <a:rPr lang="en-US" sz="2400" kern="1200"/>
            <a:t>Administrators will check in on guest teachers during day</a:t>
          </a:r>
        </a:p>
      </dsp:txBody>
      <dsp:txXfrm>
        <a:off x="3373" y="1385405"/>
        <a:ext cx="3186530" cy="3568499"/>
      </dsp:txXfrm>
    </dsp:sp>
    <dsp:sp modelId="{48A5A7B9-F836-4D3E-8930-5B921DA64218}">
      <dsp:nvSpPr>
        <dsp:cNvPr id="0" name=""/>
        <dsp:cNvSpPr/>
      </dsp:nvSpPr>
      <dsp:spPr>
        <a:xfrm>
          <a:off x="3752813" y="69812"/>
          <a:ext cx="3288982" cy="131559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a:t>Lesson Plans</a:t>
          </a:r>
        </a:p>
      </dsp:txBody>
      <dsp:txXfrm>
        <a:off x="3752813" y="69812"/>
        <a:ext cx="3288982" cy="1315593"/>
      </dsp:txXfrm>
    </dsp:sp>
    <dsp:sp modelId="{726AB01A-4E7C-40D3-B3F1-7F06C1BAC71A}">
      <dsp:nvSpPr>
        <dsp:cNvPr id="0" name=""/>
        <dsp:cNvSpPr/>
      </dsp:nvSpPr>
      <dsp:spPr>
        <a:xfrm>
          <a:off x="3752813" y="1385405"/>
          <a:ext cx="3288982" cy="356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Provided by all certs requiring substitute</a:t>
          </a:r>
        </a:p>
        <a:p>
          <a:pPr marL="228600" lvl="1" indent="-228600" algn="l" defTabSz="1066800">
            <a:lnSpc>
              <a:spcPct val="90000"/>
            </a:lnSpc>
            <a:spcBef>
              <a:spcPct val="0"/>
            </a:spcBef>
            <a:spcAft>
              <a:spcPct val="15000"/>
            </a:spcAft>
            <a:buChar char="•"/>
          </a:pPr>
          <a:r>
            <a:rPr lang="en-US" sz="2400" kern="1200"/>
            <a:t>Lesson plans</a:t>
          </a:r>
        </a:p>
        <a:p>
          <a:pPr marL="228600" lvl="1" indent="-228600" algn="l" defTabSz="1066800">
            <a:lnSpc>
              <a:spcPct val="90000"/>
            </a:lnSpc>
            <a:spcBef>
              <a:spcPct val="0"/>
            </a:spcBef>
            <a:spcAft>
              <a:spcPct val="15000"/>
            </a:spcAft>
            <a:buChar char="•"/>
          </a:pPr>
          <a:r>
            <a:rPr lang="en-US" sz="2400" kern="1200"/>
            <a:t>Learning, physical and SEL needs of students</a:t>
          </a:r>
        </a:p>
        <a:p>
          <a:pPr marL="228600" lvl="1" indent="-228600" algn="l" defTabSz="1066800">
            <a:lnSpc>
              <a:spcPct val="90000"/>
            </a:lnSpc>
            <a:spcBef>
              <a:spcPct val="0"/>
            </a:spcBef>
            <a:spcAft>
              <a:spcPct val="15000"/>
            </a:spcAft>
            <a:buChar char="•"/>
          </a:pPr>
          <a:r>
            <a:rPr lang="en-US" sz="2400" kern="1200"/>
            <a:t>PBIS systems utilized in classroom</a:t>
          </a:r>
        </a:p>
        <a:p>
          <a:pPr marL="228600" lvl="1" indent="-228600" algn="l" defTabSz="1066800">
            <a:lnSpc>
              <a:spcPct val="90000"/>
            </a:lnSpc>
            <a:spcBef>
              <a:spcPct val="0"/>
            </a:spcBef>
            <a:spcAft>
              <a:spcPct val="15000"/>
            </a:spcAft>
            <a:buChar char="•"/>
          </a:pPr>
          <a:endParaRPr lang="en-US" sz="2400" kern="1200"/>
        </a:p>
      </dsp:txBody>
      <dsp:txXfrm>
        <a:off x="3752813" y="1385405"/>
        <a:ext cx="3288982" cy="3568499"/>
      </dsp:txXfrm>
    </dsp:sp>
    <dsp:sp modelId="{7FA2D5A1-DC93-4442-BF59-2D5FF615818C}">
      <dsp:nvSpPr>
        <dsp:cNvPr id="0" name=""/>
        <dsp:cNvSpPr/>
      </dsp:nvSpPr>
      <dsp:spPr>
        <a:xfrm>
          <a:off x="7502253" y="69812"/>
          <a:ext cx="3288982" cy="131559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a:t>Planning for Others</a:t>
          </a:r>
        </a:p>
      </dsp:txBody>
      <dsp:txXfrm>
        <a:off x="7502253" y="69812"/>
        <a:ext cx="3288982" cy="1315593"/>
      </dsp:txXfrm>
    </dsp:sp>
    <dsp:sp modelId="{AED96944-881B-4B29-96D1-56DC9F87C59A}">
      <dsp:nvSpPr>
        <dsp:cNvPr id="0" name=""/>
        <dsp:cNvSpPr/>
      </dsp:nvSpPr>
      <dsp:spPr>
        <a:xfrm>
          <a:off x="7502253" y="1385405"/>
          <a:ext cx="3288982" cy="35684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When asked by admin to plan and report progress for others compensated at Prof. Rate for agreed upon number of hours</a:t>
          </a:r>
        </a:p>
        <a:p>
          <a:pPr marL="228600" lvl="1" indent="-228600" algn="l" defTabSz="1066800">
            <a:lnSpc>
              <a:spcPct val="90000"/>
            </a:lnSpc>
            <a:spcBef>
              <a:spcPct val="0"/>
            </a:spcBef>
            <a:spcAft>
              <a:spcPct val="15000"/>
            </a:spcAft>
            <a:buChar char="•"/>
          </a:pPr>
          <a:r>
            <a:rPr lang="en-US" sz="2400" kern="1200"/>
            <a:t>Long-Term Subs generally expected to plan and report on their own</a:t>
          </a:r>
        </a:p>
      </dsp:txBody>
      <dsp:txXfrm>
        <a:off x="7502253" y="1385405"/>
        <a:ext cx="3288982" cy="35684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0708D4A-2993-4B14-B798-092F63912F25}" type="datetimeFigureOut">
              <a:rPr lang="en-US" smtClean="0"/>
              <a:t>12/6/2022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E3DA400-871B-452B-A527-771D7236247B}" type="slidenum">
              <a:rPr lang="en-US" smtClean="0"/>
              <a:t>‹#›</a:t>
            </a:fld>
            <a:endParaRPr lang="en-US"/>
          </a:p>
        </p:txBody>
      </p:sp>
    </p:spTree>
    <p:extLst>
      <p:ext uri="{BB962C8B-B14F-4D97-AF65-F5344CB8AC3E}">
        <p14:creationId xmlns:p14="http://schemas.microsoft.com/office/powerpoint/2010/main" val="336934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FE3DA400-871B-452B-A527-771D7236247B}" type="slidenum">
              <a:rPr lang="en-US" smtClean="0"/>
              <a:t>1</a:t>
            </a:fld>
            <a:endParaRPr lang="en-US"/>
          </a:p>
        </p:txBody>
      </p:sp>
    </p:spTree>
    <p:extLst>
      <p:ext uri="{BB962C8B-B14F-4D97-AF65-F5344CB8AC3E}">
        <p14:creationId xmlns:p14="http://schemas.microsoft.com/office/powerpoint/2010/main" val="23716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this CBA we retained the 18 early release days and added some additional uses for the sessions to support teacher and building needs.  Common planning time has been added to the rotations to allow for collaborative planning activities.  </a:t>
            </a:r>
            <a:endParaRPr lang="en-US" b="1" dirty="0"/>
          </a:p>
        </p:txBody>
      </p:sp>
      <p:sp>
        <p:nvSpPr>
          <p:cNvPr id="4" name="Slide Number Placeholder 3"/>
          <p:cNvSpPr>
            <a:spLocks noGrp="1"/>
          </p:cNvSpPr>
          <p:nvPr>
            <p:ph type="sldNum" sz="quarter" idx="5"/>
          </p:nvPr>
        </p:nvSpPr>
        <p:spPr/>
        <p:txBody>
          <a:bodyPr/>
          <a:lstStyle/>
          <a:p>
            <a:fld id="{FE3DA400-871B-452B-A527-771D7236247B}" type="slidenum">
              <a:rPr lang="en-US" smtClean="0"/>
              <a:t>10</a:t>
            </a:fld>
            <a:endParaRPr lang="en-US"/>
          </a:p>
        </p:txBody>
      </p:sp>
    </p:spTree>
    <p:extLst>
      <p:ext uri="{BB962C8B-B14F-4D97-AF65-F5344CB8AC3E}">
        <p14:creationId xmlns:p14="http://schemas.microsoft.com/office/powerpoint/2010/main" val="3457640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altLang="en-US" sz="1200" b="0" i="0" u="none" strike="noStrike" cap="none" normalizeH="0" baseline="0" dirty="0">
                <a:ln>
                  <a:noFill/>
                </a:ln>
                <a:solidFill>
                  <a:srgbClr val="FFFFFF"/>
                </a:solidFill>
                <a:effectLst/>
              </a:rPr>
              <a:t>This graphic shows the schedules for early release days for both certificated and ESP.</a:t>
            </a:r>
            <a:r>
              <a:rPr lang="en-US" altLang="en-US" dirty="0">
                <a:solidFill>
                  <a:srgbClr val="FFFFFF"/>
                </a:solidFill>
              </a:rPr>
              <a:t> </a:t>
            </a:r>
            <a:r>
              <a:rPr kumimoji="0" lang="en-US" altLang="en-US" sz="1200" b="0" i="0" u="none" strike="noStrike" cap="none" normalizeH="0" baseline="0" dirty="0">
                <a:ln>
                  <a:noFill/>
                </a:ln>
                <a:solidFill>
                  <a:srgbClr val="FFFFFF"/>
                </a:solidFill>
                <a:effectLst/>
              </a:rPr>
              <a:t> For the 12 hybrid days, the order of activity should fall in the order listed – this will allow for cross-building </a:t>
            </a:r>
            <a:r>
              <a:rPr lang="en-US" altLang="en-US" dirty="0">
                <a:solidFill>
                  <a:srgbClr val="FFFFFF"/>
                </a:solidFill>
              </a:rPr>
              <a:t>PLCs </a:t>
            </a:r>
            <a:r>
              <a:rPr kumimoji="0" lang="en-US" altLang="en-US" sz="1200" b="0" i="0" u="none" strike="noStrike" cap="none" normalizeH="0" baseline="0" dirty="0">
                <a:ln>
                  <a:noFill/>
                </a:ln>
                <a:solidFill>
                  <a:srgbClr val="FFFFFF"/>
                </a:solidFill>
                <a:effectLst/>
              </a:rPr>
              <a:t>to occur more easily.</a:t>
            </a:r>
            <a:r>
              <a:rPr lang="en-US" altLang="en-US" dirty="0">
                <a:solidFill>
                  <a:srgbClr val="FFFFFF"/>
                </a:solidFill>
              </a:rPr>
              <a:t> </a:t>
            </a:r>
            <a:r>
              <a:rPr kumimoji="0" lang="en-US" altLang="en-US" sz="1200" b="0" i="0" u="none" strike="noStrike" cap="none" normalizeH="0" baseline="0" dirty="0">
                <a:ln>
                  <a:noFill/>
                </a:ln>
                <a:solidFill>
                  <a:srgbClr val="FFFFFF"/>
                </a:solidFill>
                <a:effectLst/>
              </a:rPr>
              <a:t> Please note that the levels indicated on the ESP rotation corresponds to the levels on the salary schedule.</a:t>
            </a:r>
            <a:r>
              <a:rPr lang="en-US" altLang="en-US" dirty="0">
                <a:solidFill>
                  <a:srgbClr val="FFFFFF"/>
                </a:solidFill>
              </a:rPr>
              <a:t>  </a:t>
            </a:r>
            <a:endParaRPr lang="en-US" altLang="en-US" sz="1200" b="0" i="0" u="none" strike="noStrike" cap="none" normalizeH="0" baseline="0" dirty="0">
              <a:ln>
                <a:noFill/>
              </a:ln>
              <a:solidFill>
                <a:srgbClr val="FFFFFF"/>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rgbClr val="FFFFFF"/>
              </a:solidFill>
              <a:effectLst/>
            </a:endParaRPr>
          </a:p>
          <a:p>
            <a:pPr>
              <a:defRPr/>
            </a:pPr>
            <a:r>
              <a:rPr lang="en-US" altLang="en-US" dirty="0">
                <a:solidFill>
                  <a:srgbClr val="FFFFFF"/>
                </a:solidFill>
              </a:rPr>
              <a:t> </a:t>
            </a:r>
            <a:r>
              <a:rPr kumimoji="0" lang="en-US" altLang="en-US" sz="1200" b="0" i="0" u="none" strike="noStrike" cap="none" normalizeH="0" baseline="0" dirty="0">
                <a:ln>
                  <a:noFill/>
                </a:ln>
                <a:solidFill>
                  <a:srgbClr val="FFFFFF"/>
                </a:solidFill>
                <a:effectLst/>
              </a:rPr>
              <a:t>“ESP members shall be afforded opportunities to be involved in job-alike PLC meetings and building PLCs in order to collaborate with others doing the same job. Times for these meetings can include but are not limited to, early release days. These meetings will be scheduled on a rotation basis according to the early release calendar (e.g. first early release office manager PLC, second early release data secretary PLC, third early release attendance/general secretary PLC, fourth early release building ESP PLC. On the fourth early release, building ESP PLC, school offices will be closed starting (45) minutes after the end of the student day.”</a:t>
            </a:r>
            <a:endParaRPr lang="en-US" altLang="en-US" sz="1200" b="0" i="0" u="none" strike="noStrike" cap="none" normalizeH="0" baseline="0" dirty="0">
              <a:ln>
                <a:noFill/>
              </a:ln>
              <a:solidFill>
                <a:srgbClr val="FFFFFF"/>
              </a:solidFill>
              <a:effectLst/>
              <a:cs typeface="Calibri"/>
            </a:endParaRPr>
          </a:p>
          <a:p>
            <a:endParaRPr lang="en-US" dirty="0"/>
          </a:p>
        </p:txBody>
      </p:sp>
      <p:sp>
        <p:nvSpPr>
          <p:cNvPr id="4" name="Slide Number Placeholder 3"/>
          <p:cNvSpPr>
            <a:spLocks noGrp="1"/>
          </p:cNvSpPr>
          <p:nvPr>
            <p:ph type="sldNum" sz="quarter" idx="5"/>
          </p:nvPr>
        </p:nvSpPr>
        <p:spPr/>
        <p:txBody>
          <a:bodyPr/>
          <a:lstStyle/>
          <a:p>
            <a:fld id="{FE3DA400-871B-452B-A527-771D7236247B}" type="slidenum">
              <a:rPr lang="en-US" smtClean="0"/>
              <a:t>11</a:t>
            </a:fld>
            <a:endParaRPr lang="en-US"/>
          </a:p>
        </p:txBody>
      </p:sp>
    </p:spTree>
    <p:extLst>
      <p:ext uri="{BB962C8B-B14F-4D97-AF65-F5344CB8AC3E}">
        <p14:creationId xmlns:p14="http://schemas.microsoft.com/office/powerpoint/2010/main" val="163341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 topic that was more fully defined in the CBA language was around supervision.</a:t>
            </a:r>
            <a:r>
              <a:rPr lang="en-US" dirty="0"/>
              <a:t> Staff are expected to provide supervision of students in their care and during passing time.  </a:t>
            </a:r>
            <a:r>
              <a:rPr lang="en-US" b="0" dirty="0"/>
              <a:t>Note that the expectation for providing supervision and the impact on planning, duty free lunch, and professional time remains unchanged.</a:t>
            </a:r>
          </a:p>
        </p:txBody>
      </p:sp>
      <p:sp>
        <p:nvSpPr>
          <p:cNvPr id="4" name="Slide Number Placeholder 3"/>
          <p:cNvSpPr>
            <a:spLocks noGrp="1"/>
          </p:cNvSpPr>
          <p:nvPr>
            <p:ph type="sldNum" sz="quarter" idx="5"/>
          </p:nvPr>
        </p:nvSpPr>
        <p:spPr/>
        <p:txBody>
          <a:bodyPr/>
          <a:lstStyle/>
          <a:p>
            <a:fld id="{FE3DA400-871B-452B-A527-771D7236247B}" type="slidenum">
              <a:rPr lang="en-US" smtClean="0"/>
              <a:t>12</a:t>
            </a:fld>
            <a:endParaRPr lang="en-US"/>
          </a:p>
        </p:txBody>
      </p:sp>
    </p:spTree>
    <p:extLst>
      <p:ext uri="{BB962C8B-B14F-4D97-AF65-F5344CB8AC3E}">
        <p14:creationId xmlns:p14="http://schemas.microsoft.com/office/powerpoint/2010/main" val="409608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Expectations for elementary supervision remain unchanged, and greater clarity around transitions has now been codified into the language to support that supervision does not interfere with planning, lunch, or professional time.</a:t>
            </a:r>
            <a:endParaRPr lang="en-US" b="1" dirty="0"/>
          </a:p>
        </p:txBody>
      </p:sp>
      <p:sp>
        <p:nvSpPr>
          <p:cNvPr id="4" name="Slide Number Placeholder 3"/>
          <p:cNvSpPr>
            <a:spLocks noGrp="1"/>
          </p:cNvSpPr>
          <p:nvPr>
            <p:ph type="sldNum" sz="quarter" idx="5"/>
          </p:nvPr>
        </p:nvSpPr>
        <p:spPr/>
        <p:txBody>
          <a:bodyPr/>
          <a:lstStyle/>
          <a:p>
            <a:fld id="{FE3DA400-871B-452B-A527-771D7236247B}" type="slidenum">
              <a:rPr lang="en-US" smtClean="0"/>
              <a:t>13</a:t>
            </a:fld>
            <a:endParaRPr lang="en-US"/>
          </a:p>
        </p:txBody>
      </p:sp>
    </p:spTree>
    <p:extLst>
      <p:ext uri="{BB962C8B-B14F-4D97-AF65-F5344CB8AC3E}">
        <p14:creationId xmlns:p14="http://schemas.microsoft.com/office/powerpoint/2010/main" val="330184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the secondary level, the expectation around supervision has been made very clear with a targeted presence by staff in their doorways to monitor common areas and hallways during passing times and dismissal.   </a:t>
            </a:r>
            <a:r>
              <a:rPr lang="en-US" b="1" dirty="0"/>
              <a:t> </a:t>
            </a:r>
          </a:p>
        </p:txBody>
      </p:sp>
      <p:sp>
        <p:nvSpPr>
          <p:cNvPr id="4" name="Slide Number Placeholder 3"/>
          <p:cNvSpPr>
            <a:spLocks noGrp="1"/>
          </p:cNvSpPr>
          <p:nvPr>
            <p:ph type="sldNum" sz="quarter" idx="5"/>
          </p:nvPr>
        </p:nvSpPr>
        <p:spPr/>
        <p:txBody>
          <a:bodyPr/>
          <a:lstStyle/>
          <a:p>
            <a:fld id="{FE3DA400-871B-452B-A527-771D7236247B}" type="slidenum">
              <a:rPr lang="en-US" smtClean="0"/>
              <a:t>14</a:t>
            </a:fld>
            <a:endParaRPr lang="en-US"/>
          </a:p>
        </p:txBody>
      </p:sp>
    </p:spTree>
    <p:extLst>
      <p:ext uri="{BB962C8B-B14F-4D97-AF65-F5344CB8AC3E}">
        <p14:creationId xmlns:p14="http://schemas.microsoft.com/office/powerpoint/2010/main" val="44033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Additionally, while this isn’t new, the CBA does address the expectation that ESPs do not provide supervision of students outside of transition situations in the office.</a:t>
            </a:r>
            <a:endParaRPr lang="en-US" b="1" dirty="0"/>
          </a:p>
        </p:txBody>
      </p:sp>
      <p:sp>
        <p:nvSpPr>
          <p:cNvPr id="4" name="Slide Number Placeholder 3"/>
          <p:cNvSpPr>
            <a:spLocks noGrp="1"/>
          </p:cNvSpPr>
          <p:nvPr>
            <p:ph type="sldNum" sz="quarter" idx="5"/>
          </p:nvPr>
        </p:nvSpPr>
        <p:spPr/>
        <p:txBody>
          <a:bodyPr/>
          <a:lstStyle/>
          <a:p>
            <a:fld id="{FE3DA400-871B-452B-A527-771D7236247B}" type="slidenum">
              <a:rPr lang="en-US" smtClean="0"/>
              <a:t>15</a:t>
            </a:fld>
            <a:endParaRPr lang="en-US"/>
          </a:p>
        </p:txBody>
      </p:sp>
    </p:spTree>
    <p:extLst>
      <p:ext uri="{BB962C8B-B14F-4D97-AF65-F5344CB8AC3E}">
        <p14:creationId xmlns:p14="http://schemas.microsoft.com/office/powerpoint/2010/main" val="1860654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FE3DA400-871B-452B-A527-771D7236247B}" type="slidenum">
              <a:rPr lang="en-US" smtClean="0"/>
              <a:t>16</a:t>
            </a:fld>
            <a:endParaRPr lang="en-US"/>
          </a:p>
        </p:txBody>
      </p:sp>
    </p:spTree>
    <p:extLst>
      <p:ext uri="{BB962C8B-B14F-4D97-AF65-F5344CB8AC3E}">
        <p14:creationId xmlns:p14="http://schemas.microsoft.com/office/powerpoint/2010/main" val="40638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17</a:t>
            </a:fld>
            <a:endParaRPr lang="en-US"/>
          </a:p>
        </p:txBody>
      </p:sp>
    </p:spTree>
    <p:extLst>
      <p:ext uri="{BB962C8B-B14F-4D97-AF65-F5344CB8AC3E}">
        <p14:creationId xmlns:p14="http://schemas.microsoft.com/office/powerpoint/2010/main" val="62456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18</a:t>
            </a:fld>
            <a:endParaRPr lang="en-US"/>
          </a:p>
        </p:txBody>
      </p:sp>
    </p:spTree>
    <p:extLst>
      <p:ext uri="{BB962C8B-B14F-4D97-AF65-F5344CB8AC3E}">
        <p14:creationId xmlns:p14="http://schemas.microsoft.com/office/powerpoint/2010/main" val="309642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19</a:t>
            </a:fld>
            <a:endParaRPr lang="en-US"/>
          </a:p>
        </p:txBody>
      </p:sp>
    </p:spTree>
    <p:extLst>
      <p:ext uri="{BB962C8B-B14F-4D97-AF65-F5344CB8AC3E}">
        <p14:creationId xmlns:p14="http://schemas.microsoft.com/office/powerpoint/2010/main" val="295122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for the day is for school teams to learn more about the current FWEA and FWESP CBA language – what is refined, what is new.   As you uncover questions, please place in the chat to inform our joint FAQ.  It will be helpful to have both the certificated and ESP CBAs pulled up for your reference.  You will note on each slide, page numbers are included in the upper right corner of the slide as well as the relevant CBA identified in the title.  This will allow us to work together more productively today.</a:t>
            </a:r>
          </a:p>
        </p:txBody>
      </p:sp>
      <p:sp>
        <p:nvSpPr>
          <p:cNvPr id="4" name="Slide Number Placeholder 3"/>
          <p:cNvSpPr>
            <a:spLocks noGrp="1"/>
          </p:cNvSpPr>
          <p:nvPr>
            <p:ph type="sldNum" sz="quarter" idx="10"/>
          </p:nvPr>
        </p:nvSpPr>
        <p:spPr/>
        <p:txBody>
          <a:bodyPr/>
          <a:lstStyle/>
          <a:p>
            <a:fld id="{FE3DA400-871B-452B-A527-771D7236247B}" type="slidenum">
              <a:rPr lang="en-US" smtClean="0"/>
              <a:t>2</a:t>
            </a:fld>
            <a:endParaRPr lang="en-US"/>
          </a:p>
        </p:txBody>
      </p:sp>
    </p:spTree>
    <p:extLst>
      <p:ext uri="{BB962C8B-B14F-4D97-AF65-F5344CB8AC3E}">
        <p14:creationId xmlns:p14="http://schemas.microsoft.com/office/powerpoint/2010/main" val="39265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support the creation and maintenance of safe learning environments at our schools, we built proactive supports into the CBA language – specifically, the building retreat and first staff meeting of the year will have dedicated time set aside to reviewing/refining the site based discipline plan and PBIS systems.  Also, 2 early release days are dedicated to safe learning environments as well with dedicated time to analyze discipline and safety data, refine site discipline plans, determine schoolwide interventions, and pre plan for the return from school breaks proactively.</a:t>
            </a:r>
            <a:endParaRPr lang="en-US" dirty="0"/>
          </a:p>
        </p:txBody>
      </p:sp>
      <p:sp>
        <p:nvSpPr>
          <p:cNvPr id="4" name="Slide Number Placeholder 3"/>
          <p:cNvSpPr>
            <a:spLocks noGrp="1"/>
          </p:cNvSpPr>
          <p:nvPr>
            <p:ph type="sldNum" sz="quarter" idx="10"/>
          </p:nvPr>
        </p:nvSpPr>
        <p:spPr/>
        <p:txBody>
          <a:bodyPr/>
          <a:lstStyle/>
          <a:p>
            <a:fld id="{FE3DA400-871B-452B-A527-771D7236247B}" type="slidenum">
              <a:rPr lang="en-US" smtClean="0"/>
              <a:t>20</a:t>
            </a:fld>
            <a:endParaRPr lang="en-US"/>
          </a:p>
        </p:txBody>
      </p:sp>
    </p:spTree>
    <p:extLst>
      <p:ext uri="{BB962C8B-B14F-4D97-AF65-F5344CB8AC3E}">
        <p14:creationId xmlns:p14="http://schemas.microsoft.com/office/powerpoint/2010/main" val="310659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discipline plans remain an integral part of establishing a safe learning environments and provide guidance and structure to responding to student misbehavior that aligns to changes in state law.  CBA language now codifies and makes transparent the plan for reviewing, refining, and revising the site discipline plans throughout the year.  Additionally, aligning to board policy around social media and cell phone management, the CBA makes it clear that the site discipline plan must address social media and cell phones in class.</a:t>
            </a:r>
          </a:p>
        </p:txBody>
      </p:sp>
      <p:sp>
        <p:nvSpPr>
          <p:cNvPr id="4" name="Slide Number Placeholder 3"/>
          <p:cNvSpPr>
            <a:spLocks noGrp="1"/>
          </p:cNvSpPr>
          <p:nvPr>
            <p:ph type="sldNum" sz="quarter" idx="10"/>
          </p:nvPr>
        </p:nvSpPr>
        <p:spPr/>
        <p:txBody>
          <a:bodyPr/>
          <a:lstStyle/>
          <a:p>
            <a:fld id="{FE3DA400-871B-452B-A527-771D7236247B}" type="slidenum">
              <a:rPr lang="en-US" smtClean="0"/>
              <a:t>21</a:t>
            </a:fld>
            <a:endParaRPr lang="en-US"/>
          </a:p>
        </p:txBody>
      </p:sp>
    </p:spTree>
    <p:extLst>
      <p:ext uri="{BB962C8B-B14F-4D97-AF65-F5344CB8AC3E}">
        <p14:creationId xmlns:p14="http://schemas.microsoft.com/office/powerpoint/2010/main" val="291154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Finally, in response to significant incidents where a staff member has been assaulted, coverage for the remainder of that day may be provided if requested without the use of wellness leave.  Further, staff will have opportunity to debrief with their administrator to discuss their needs in moving forward.</a:t>
            </a:r>
            <a:endParaRPr lang="en-US" dirty="0"/>
          </a:p>
        </p:txBody>
      </p:sp>
      <p:sp>
        <p:nvSpPr>
          <p:cNvPr id="4" name="Slide Number Placeholder 3"/>
          <p:cNvSpPr>
            <a:spLocks noGrp="1"/>
          </p:cNvSpPr>
          <p:nvPr>
            <p:ph type="sldNum" sz="quarter" idx="10"/>
          </p:nvPr>
        </p:nvSpPr>
        <p:spPr/>
        <p:txBody>
          <a:bodyPr/>
          <a:lstStyle/>
          <a:p>
            <a:fld id="{FE3DA400-871B-452B-A527-771D7236247B}" type="slidenum">
              <a:rPr lang="en-US" smtClean="0"/>
              <a:t>22</a:t>
            </a:fld>
            <a:endParaRPr lang="en-US"/>
          </a:p>
        </p:txBody>
      </p:sp>
    </p:spTree>
    <p:extLst>
      <p:ext uri="{BB962C8B-B14F-4D97-AF65-F5344CB8AC3E}">
        <p14:creationId xmlns:p14="http://schemas.microsoft.com/office/powerpoint/2010/main" val="205416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FE3DA400-871B-452B-A527-771D7236247B}" type="slidenum">
              <a:rPr lang="en-US" smtClean="0"/>
              <a:t>23</a:t>
            </a:fld>
            <a:endParaRPr lang="en-US"/>
          </a:p>
        </p:txBody>
      </p:sp>
    </p:spTree>
    <p:extLst>
      <p:ext uri="{BB962C8B-B14F-4D97-AF65-F5344CB8AC3E}">
        <p14:creationId xmlns:p14="http://schemas.microsoft.com/office/powerpoint/2010/main" val="1483650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24</a:t>
            </a:fld>
            <a:endParaRPr lang="en-US"/>
          </a:p>
        </p:txBody>
      </p:sp>
    </p:spTree>
    <p:extLst>
      <p:ext uri="{BB962C8B-B14F-4D97-AF65-F5344CB8AC3E}">
        <p14:creationId xmlns:p14="http://schemas.microsoft.com/office/powerpoint/2010/main" val="2845220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25</a:t>
            </a:fld>
            <a:endParaRPr lang="en-US"/>
          </a:p>
        </p:txBody>
      </p:sp>
    </p:spTree>
    <p:extLst>
      <p:ext uri="{BB962C8B-B14F-4D97-AF65-F5344CB8AC3E}">
        <p14:creationId xmlns:p14="http://schemas.microsoft.com/office/powerpoint/2010/main" val="348739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26</a:t>
            </a:fld>
            <a:endParaRPr lang="en-US"/>
          </a:p>
        </p:txBody>
      </p:sp>
    </p:spTree>
    <p:extLst>
      <p:ext uri="{BB962C8B-B14F-4D97-AF65-F5344CB8AC3E}">
        <p14:creationId xmlns:p14="http://schemas.microsoft.com/office/powerpoint/2010/main" val="2240160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our new CBA, language was spelled out that places some limits on Wellness due to high absences on certain days.  Only 1 non-illness related wellness day may be taken during the 8 identified days that surround some holidays and breaks:  before and after Thanksgiving, Winter Break, Spring Break, and Memorial Day weekend.  If none of those dates are taken as wellness, the staff member will receive the equivalent of one day’s sub pay on their August paycheck.</a:t>
            </a:r>
            <a:endParaRPr lang="en-US" b="1" dirty="0"/>
          </a:p>
        </p:txBody>
      </p:sp>
      <p:sp>
        <p:nvSpPr>
          <p:cNvPr id="4" name="Slide Number Placeholder 3"/>
          <p:cNvSpPr>
            <a:spLocks noGrp="1"/>
          </p:cNvSpPr>
          <p:nvPr>
            <p:ph type="sldNum" sz="quarter" idx="10"/>
          </p:nvPr>
        </p:nvSpPr>
        <p:spPr/>
        <p:txBody>
          <a:bodyPr/>
          <a:lstStyle/>
          <a:p>
            <a:fld id="{FE3DA400-871B-452B-A527-771D7236247B}" type="slidenum">
              <a:rPr lang="en-US" smtClean="0"/>
              <a:t>27</a:t>
            </a:fld>
            <a:endParaRPr lang="en-US"/>
          </a:p>
        </p:txBody>
      </p:sp>
    </p:spTree>
    <p:extLst>
      <p:ext uri="{BB962C8B-B14F-4D97-AF65-F5344CB8AC3E}">
        <p14:creationId xmlns:p14="http://schemas.microsoft.com/office/powerpoint/2010/main" val="1649165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During the 2022/23, when ESP absences determined by building administrator as requiring a substitute go unfilled, an additional $25 per day of absence will be paid to 2 impacted ESPs.  If the rate of “no sub required” changes dramatically during this year, we will renegotiate this compensation model – otherwise it will continue for another year into the 23/24 school year.  </a:t>
            </a:r>
          </a:p>
          <a:p>
            <a:endParaRPr lang="en-US" b="0" dirty="0"/>
          </a:p>
          <a:p>
            <a:r>
              <a:rPr lang="en-US" b="0" dirty="0"/>
              <a:t>For certificated staff, the parameters around unfilled absences remain unchanged, but the allocation of funds has changed to use site-based decision making to compensate the certificated staff who cover classes or teach a portion of the students from an uncovered class.  </a:t>
            </a:r>
            <a:endParaRPr lang="en-US" b="1" dirty="0"/>
          </a:p>
        </p:txBody>
      </p:sp>
      <p:sp>
        <p:nvSpPr>
          <p:cNvPr id="4" name="Slide Number Placeholder 3"/>
          <p:cNvSpPr>
            <a:spLocks noGrp="1"/>
          </p:cNvSpPr>
          <p:nvPr>
            <p:ph type="sldNum" sz="quarter" idx="10"/>
          </p:nvPr>
        </p:nvSpPr>
        <p:spPr/>
        <p:txBody>
          <a:bodyPr/>
          <a:lstStyle/>
          <a:p>
            <a:fld id="{FE3DA400-871B-452B-A527-771D7236247B}" type="slidenum">
              <a:rPr lang="en-US" smtClean="0"/>
              <a:t>28</a:t>
            </a:fld>
            <a:endParaRPr lang="en-US"/>
          </a:p>
        </p:txBody>
      </p:sp>
    </p:spTree>
    <p:extLst>
      <p:ext uri="{BB962C8B-B14F-4D97-AF65-F5344CB8AC3E}">
        <p14:creationId xmlns:p14="http://schemas.microsoft.com/office/powerpoint/2010/main" val="161372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lastly.  In support of our guest teachers, welcome binders will be provided to guest teachers to provide building level information around building procedures/protocols, emergency procedures as well as additional learning activities if needed.  Classroom teachers will provide, at a minimum, lesson plans, details regarding the learning, physical, and social/emotional needs within the classroom as well as PBIS procedures in place to facilitate an orderly and safe learning environment.   Lastly, when asked by an administrator to create lesson plans or report student progress for a colleague who is absent, the teacher will be compensated at per diem rate for an agreed upon number of hours.  However, long term subs are generally expected to lesson plan and report on student progress on their own.</a:t>
            </a:r>
          </a:p>
        </p:txBody>
      </p:sp>
      <p:sp>
        <p:nvSpPr>
          <p:cNvPr id="4" name="Slide Number Placeholder 3"/>
          <p:cNvSpPr>
            <a:spLocks noGrp="1"/>
          </p:cNvSpPr>
          <p:nvPr>
            <p:ph type="sldNum" sz="quarter" idx="10"/>
          </p:nvPr>
        </p:nvSpPr>
        <p:spPr/>
        <p:txBody>
          <a:bodyPr/>
          <a:lstStyle/>
          <a:p>
            <a:fld id="{FE3DA400-871B-452B-A527-771D7236247B}" type="slidenum">
              <a:rPr lang="en-US" smtClean="0"/>
              <a:t>29</a:t>
            </a:fld>
            <a:endParaRPr lang="en-US"/>
          </a:p>
        </p:txBody>
      </p:sp>
    </p:spTree>
    <p:extLst>
      <p:ext uri="{BB962C8B-B14F-4D97-AF65-F5344CB8AC3E}">
        <p14:creationId xmlns:p14="http://schemas.microsoft.com/office/powerpoint/2010/main" val="204041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quick review here are the areas addressed in the CBA for cert staff.  We will not be providing overview of all this evening.  We will cover content in the Cert CBA from Article 7, 9, and 15 and for our ESP colleagues from articles 9 and MOU.  </a:t>
            </a:r>
          </a:p>
        </p:txBody>
      </p:sp>
      <p:sp>
        <p:nvSpPr>
          <p:cNvPr id="4" name="Slide Number Placeholder 3"/>
          <p:cNvSpPr>
            <a:spLocks noGrp="1"/>
          </p:cNvSpPr>
          <p:nvPr>
            <p:ph type="sldNum" sz="quarter" idx="5"/>
          </p:nvPr>
        </p:nvSpPr>
        <p:spPr/>
        <p:txBody>
          <a:bodyPr/>
          <a:lstStyle/>
          <a:p>
            <a:fld id="{FE3DA400-871B-452B-A527-771D7236247B}" type="slidenum">
              <a:rPr lang="en-US" smtClean="0"/>
              <a:t>3</a:t>
            </a:fld>
            <a:endParaRPr lang="en-US"/>
          </a:p>
        </p:txBody>
      </p:sp>
    </p:spTree>
    <p:extLst>
      <p:ext uri="{BB962C8B-B14F-4D97-AF65-F5344CB8AC3E}">
        <p14:creationId xmlns:p14="http://schemas.microsoft.com/office/powerpoint/2010/main" val="87200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FE3DA400-871B-452B-A527-771D7236247B}" type="slidenum">
              <a:rPr lang="en-US" smtClean="0"/>
              <a:t>30</a:t>
            </a:fld>
            <a:endParaRPr lang="en-US"/>
          </a:p>
        </p:txBody>
      </p:sp>
    </p:spTree>
    <p:extLst>
      <p:ext uri="{BB962C8B-B14F-4D97-AF65-F5344CB8AC3E}">
        <p14:creationId xmlns:p14="http://schemas.microsoft.com/office/powerpoint/2010/main" val="97167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p>
        </p:txBody>
      </p:sp>
      <p:sp>
        <p:nvSpPr>
          <p:cNvPr id="4" name="Slide Number Placeholder 3"/>
          <p:cNvSpPr>
            <a:spLocks noGrp="1"/>
          </p:cNvSpPr>
          <p:nvPr>
            <p:ph type="sldNum" sz="quarter" idx="10"/>
          </p:nvPr>
        </p:nvSpPr>
        <p:spPr/>
        <p:txBody>
          <a:bodyPr/>
          <a:lstStyle/>
          <a:p>
            <a:fld id="{FE3DA400-871B-452B-A527-771D7236247B}" type="slidenum">
              <a:rPr lang="en-US" smtClean="0"/>
              <a:t>4</a:t>
            </a:fld>
            <a:endParaRPr lang="en-US"/>
          </a:p>
        </p:txBody>
      </p:sp>
    </p:spTree>
    <p:extLst>
      <p:ext uri="{BB962C8B-B14F-4D97-AF65-F5344CB8AC3E}">
        <p14:creationId xmlns:p14="http://schemas.microsoft.com/office/powerpoint/2010/main" val="2006619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Arial" panose="020B0604020202020204" pitchFamily="34" charset="0"/>
                <a:cs typeface="+mn-cs"/>
              </a:rPr>
              <a:t>Since staff members often need to meet with students beyond the student day, communicate with parents regarding student progress (particularly those who are struggling to progress), plan quality instruction, and collaborate with colleagues, the approximately thirty minutes before and after the student day (previously called WAC time, now called “Professional Time”) is a resource for addressing these responsibilities. This time does not count toward a staff member’s 180 hours of planning time unless otherwise determined through the shared decision making process. If time is bundled in chunks larger than thirty minutes, it needs only add up to a total of five hours per week. The use of this time is intended to be flexible</a:t>
            </a:r>
            <a:endParaRPr lang="en-US" dirty="0"/>
          </a:p>
        </p:txBody>
      </p:sp>
      <p:sp>
        <p:nvSpPr>
          <p:cNvPr id="4" name="Slide Number Placeholder 3"/>
          <p:cNvSpPr>
            <a:spLocks noGrp="1"/>
          </p:cNvSpPr>
          <p:nvPr>
            <p:ph type="sldNum" sz="quarter" idx="5"/>
          </p:nvPr>
        </p:nvSpPr>
        <p:spPr/>
        <p:txBody>
          <a:bodyPr/>
          <a:lstStyle/>
          <a:p>
            <a:fld id="{FE3DA400-871B-452B-A527-771D7236247B}" type="slidenum">
              <a:rPr lang="en-US" smtClean="0"/>
              <a:t>5</a:t>
            </a:fld>
            <a:endParaRPr lang="en-US"/>
          </a:p>
        </p:txBody>
      </p:sp>
    </p:spTree>
    <p:extLst>
      <p:ext uri="{BB962C8B-B14F-4D97-AF65-F5344CB8AC3E}">
        <p14:creationId xmlns:p14="http://schemas.microsoft.com/office/powerpoint/2010/main" val="224244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elements of the ESP work day is laid out here.  In addition to the 30-minute duty free lunch, ESPs receive one fifteen minute break for every four hours that is worked.  Further, language in section 9.11 lays out expectations for school office hours of operations as well as expectations for telephone answering during the shift.</a:t>
            </a:r>
          </a:p>
        </p:txBody>
      </p:sp>
      <p:sp>
        <p:nvSpPr>
          <p:cNvPr id="4" name="Slide Number Placeholder 3"/>
          <p:cNvSpPr>
            <a:spLocks noGrp="1"/>
          </p:cNvSpPr>
          <p:nvPr>
            <p:ph type="sldNum" sz="quarter" idx="5"/>
          </p:nvPr>
        </p:nvSpPr>
        <p:spPr/>
        <p:txBody>
          <a:bodyPr/>
          <a:lstStyle/>
          <a:p>
            <a:fld id="{FE3DA400-871B-452B-A527-771D7236247B}" type="slidenum">
              <a:rPr lang="en-US" smtClean="0"/>
              <a:t>6</a:t>
            </a:fld>
            <a:endParaRPr lang="en-US"/>
          </a:p>
        </p:txBody>
      </p:sp>
    </p:spTree>
    <p:extLst>
      <p:ext uri="{BB962C8B-B14F-4D97-AF65-F5344CB8AC3E}">
        <p14:creationId xmlns:p14="http://schemas.microsoft.com/office/powerpoint/2010/main" val="421699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5"/>
          </p:nvPr>
        </p:nvSpPr>
        <p:spPr/>
        <p:txBody>
          <a:bodyPr/>
          <a:lstStyle/>
          <a:p>
            <a:fld id="{FE3DA400-871B-452B-A527-771D7236247B}" type="slidenum">
              <a:rPr lang="en-US" smtClean="0"/>
              <a:t>7</a:t>
            </a:fld>
            <a:endParaRPr lang="en-US"/>
          </a:p>
        </p:txBody>
      </p:sp>
    </p:spTree>
    <p:extLst>
      <p:ext uri="{BB962C8B-B14F-4D97-AF65-F5344CB8AC3E}">
        <p14:creationId xmlns:p14="http://schemas.microsoft.com/office/powerpoint/2010/main" val="3880526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student progress reporting is a critical communication tool for parents/guardians and is critical for student success..  The CBA now outlines more specifics around frequency of entering grades into gradebook.  Initial progress marks are to be entered by the end of the 3</a:t>
            </a:r>
            <a:r>
              <a:rPr lang="en-US" baseline="30000" dirty="0"/>
              <a:t>rd</a:t>
            </a:r>
            <a:r>
              <a:rPr lang="en-US" dirty="0"/>
              <a:t> week of school.  From that point forward, the CBA now defines the term “regular reporting” as posting summative or formative scores no fewer than once every 10 instructional days or a least once per month – whichever is more frequent</a:t>
            </a:r>
          </a:p>
        </p:txBody>
      </p:sp>
      <p:sp>
        <p:nvSpPr>
          <p:cNvPr id="4" name="Slide Number Placeholder 3"/>
          <p:cNvSpPr>
            <a:spLocks noGrp="1"/>
          </p:cNvSpPr>
          <p:nvPr>
            <p:ph type="sldNum" sz="quarter" idx="5"/>
          </p:nvPr>
        </p:nvSpPr>
        <p:spPr/>
        <p:txBody>
          <a:bodyPr/>
          <a:lstStyle/>
          <a:p>
            <a:fld id="{FE3DA400-871B-452B-A527-771D7236247B}" type="slidenum">
              <a:rPr lang="en-US" smtClean="0"/>
              <a:t>8</a:t>
            </a:fld>
            <a:endParaRPr lang="en-US"/>
          </a:p>
        </p:txBody>
      </p:sp>
    </p:spTree>
    <p:extLst>
      <p:ext uri="{BB962C8B-B14F-4D97-AF65-F5344CB8AC3E}">
        <p14:creationId xmlns:p14="http://schemas.microsoft.com/office/powerpoint/2010/main" val="86677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we work together to support the whole child – both academically and Socially/emotionally, clarification around the expectations of Advisory has been added to this new CBA.  This includes expectations around Elementary Class Meetings serving this purpose.  Teachers are responsible for implementing lessons that are provided for them but are not responsible for grading or reporting.  Further the SELT will work to develop building-designed lessons, activities, and supports that further meet this goal.</a:t>
            </a:r>
            <a:endParaRPr lang="en-US" b="1" dirty="0"/>
          </a:p>
        </p:txBody>
      </p:sp>
      <p:sp>
        <p:nvSpPr>
          <p:cNvPr id="4" name="Slide Number Placeholder 3"/>
          <p:cNvSpPr>
            <a:spLocks noGrp="1"/>
          </p:cNvSpPr>
          <p:nvPr>
            <p:ph type="sldNum" sz="quarter" idx="5"/>
          </p:nvPr>
        </p:nvSpPr>
        <p:spPr/>
        <p:txBody>
          <a:bodyPr/>
          <a:lstStyle/>
          <a:p>
            <a:fld id="{FE3DA400-871B-452B-A527-771D7236247B}" type="slidenum">
              <a:rPr lang="en-US" smtClean="0"/>
              <a:t>9</a:t>
            </a:fld>
            <a:endParaRPr lang="en-US"/>
          </a:p>
        </p:txBody>
      </p:sp>
    </p:spTree>
    <p:extLst>
      <p:ext uri="{BB962C8B-B14F-4D97-AF65-F5344CB8AC3E}">
        <p14:creationId xmlns:p14="http://schemas.microsoft.com/office/powerpoint/2010/main" val="283306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34B4D2CC-8183-4A52-8D73-EC81188479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77AA4-DB6E-4D62-AD37-05BFA536F2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29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4D2CC-8183-4A52-8D73-EC81188479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73031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4D2CC-8183-4A52-8D73-EC81188479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77AA4-DB6E-4D62-AD37-05BFA536F28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9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B4D2CC-8183-4A52-8D73-EC81188479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388215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B4D2CC-8183-4A52-8D73-EC81188479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77AA4-DB6E-4D62-AD37-05BFA536F2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13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4D2CC-8183-4A52-8D73-EC8118847975}"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250845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B4D2CC-8183-4A52-8D73-EC8118847975}"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158789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B4D2CC-8183-4A52-8D73-EC8118847975}"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368676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4D2CC-8183-4A52-8D73-EC8118847975}"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52475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B4D2CC-8183-4A52-8D73-EC8118847975}"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77AA4-DB6E-4D62-AD37-05BFA536F28E}" type="slidenum">
              <a:rPr lang="en-US" smtClean="0"/>
              <a:t>‹#›</a:t>
            </a:fld>
            <a:endParaRPr lang="en-US"/>
          </a:p>
        </p:txBody>
      </p:sp>
    </p:spTree>
    <p:extLst>
      <p:ext uri="{BB962C8B-B14F-4D97-AF65-F5344CB8AC3E}">
        <p14:creationId xmlns:p14="http://schemas.microsoft.com/office/powerpoint/2010/main" val="219424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B4D2CC-8183-4A52-8D73-EC8118847975}"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977AA4-DB6E-4D62-AD37-05BFA536F28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9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4B4D2CC-8183-4A52-8D73-EC8118847975}" type="datetimeFigureOut">
              <a:rPr lang="en-US" smtClean="0"/>
              <a:t>12/6/2022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2977AA4-DB6E-4D62-AD37-05BFA536F28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0099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wps.org/cms/lib/WA01919399/Centricity/Domain/819/3245%20Approved%2008102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entrient.com.au/human-resource-policies-and-procedures-templates/leave-polic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reynolds.k12.or.us/district/substitutes"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a:br>
            <a:r>
              <a:rPr lang="en-US"/>
              <a:t>Joint FWEA/FWPS CBA Review</a:t>
            </a:r>
            <a:br>
              <a:rPr lang="en-US"/>
            </a:br>
            <a:r>
              <a:rPr lang="en-US" sz="4000"/>
              <a:t>December 5, 2022</a:t>
            </a:r>
          </a:p>
        </p:txBody>
      </p:sp>
      <p:sp>
        <p:nvSpPr>
          <p:cNvPr id="3" name="Subtitle 2"/>
          <p:cNvSpPr>
            <a:spLocks noGrp="1"/>
          </p:cNvSpPr>
          <p:nvPr>
            <p:ph type="subTitle" idx="1"/>
          </p:nvPr>
        </p:nvSpPr>
        <p:spPr/>
        <p:txBody>
          <a:bodyPr/>
          <a:lstStyle/>
          <a:p>
            <a:r>
              <a:rPr lang="en-US"/>
              <a:t>Collaborating for success for all</a:t>
            </a:r>
          </a:p>
        </p:txBody>
      </p:sp>
    </p:spTree>
    <p:extLst>
      <p:ext uri="{BB962C8B-B14F-4D97-AF65-F5344CB8AC3E}">
        <p14:creationId xmlns:p14="http://schemas.microsoft.com/office/powerpoint/2010/main" val="101707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79CE-1128-4FCD-8FEC-6E6E5DC86DA7}"/>
              </a:ext>
            </a:extLst>
          </p:cNvPr>
          <p:cNvSpPr>
            <a:spLocks noGrp="1"/>
          </p:cNvSpPr>
          <p:nvPr>
            <p:ph type="title"/>
          </p:nvPr>
        </p:nvSpPr>
        <p:spPr/>
        <p:txBody>
          <a:bodyPr>
            <a:normAutofit/>
          </a:bodyPr>
          <a:lstStyle/>
          <a:p>
            <a:pPr algn="ctr"/>
            <a:r>
              <a:rPr lang="en-US" sz="5400"/>
              <a:t>CERT Article 7: Early Release Days</a:t>
            </a:r>
            <a:endParaRPr lang="en-US"/>
          </a:p>
        </p:txBody>
      </p:sp>
      <p:sp>
        <p:nvSpPr>
          <p:cNvPr id="4" name="Rectangle 3">
            <a:extLst>
              <a:ext uri="{FF2B5EF4-FFF2-40B4-BE49-F238E27FC236}">
                <a16:creationId xmlns:a16="http://schemas.microsoft.com/office/drawing/2014/main" id="{D5C29ADA-8E82-4137-AE83-C46CBA77F070}"/>
              </a:ext>
            </a:extLst>
          </p:cNvPr>
          <p:cNvSpPr/>
          <p:nvPr/>
        </p:nvSpPr>
        <p:spPr>
          <a:xfrm>
            <a:off x="312011" y="1871077"/>
            <a:ext cx="7229223" cy="4875181"/>
          </a:xfrm>
          <a:prstGeom prst="rect">
            <a:avLst/>
          </a:prstGeom>
        </p:spPr>
        <p:txBody>
          <a:bodyPr wrap="square">
            <a:spAutoFit/>
          </a:bodyPr>
          <a:lstStyle/>
          <a:p>
            <a:pPr lvl="0" defTabSz="914400" fontAlgn="base">
              <a:lnSpc>
                <a:spcPct val="90000"/>
              </a:lnSpc>
              <a:spcBef>
                <a:spcPct val="0"/>
              </a:spcBef>
              <a:spcAft>
                <a:spcPts val="600"/>
              </a:spcAft>
              <a:buClr>
                <a:schemeClr val="accent1"/>
              </a:buClr>
            </a:pPr>
            <a:r>
              <a:rPr lang="en-US" altLang="en-US" sz="2400" dirty="0"/>
              <a:t>18 early release days – includes common planning, PLC, Building PD, District PD, and Safe Learning Environment</a:t>
            </a:r>
          </a:p>
          <a:p>
            <a:pPr lvl="0" defTabSz="914400" fontAlgn="base">
              <a:lnSpc>
                <a:spcPct val="90000"/>
              </a:lnSpc>
              <a:spcBef>
                <a:spcPct val="0"/>
              </a:spcBef>
              <a:spcAft>
                <a:spcPts val="600"/>
              </a:spcAft>
              <a:buClr>
                <a:schemeClr val="accent1"/>
              </a:buClr>
            </a:pPr>
            <a:endParaRPr lang="en-US" altLang="en-US" sz="2400" dirty="0"/>
          </a:p>
          <a:p>
            <a:pPr lvl="0" defTabSz="914400" fontAlgn="base">
              <a:lnSpc>
                <a:spcPct val="90000"/>
              </a:lnSpc>
              <a:spcBef>
                <a:spcPct val="0"/>
              </a:spcBef>
              <a:spcAft>
                <a:spcPts val="600"/>
              </a:spcAft>
              <a:buClr>
                <a:schemeClr val="accent1"/>
              </a:buClr>
            </a:pPr>
            <a:r>
              <a:rPr lang="en-US" altLang="en-US" sz="2400" dirty="0"/>
              <a:t>Components done in order to support cross-building PLCs</a:t>
            </a:r>
          </a:p>
          <a:p>
            <a:pPr lvl="0" defTabSz="914400" fontAlgn="base">
              <a:lnSpc>
                <a:spcPct val="90000"/>
              </a:lnSpc>
              <a:spcBef>
                <a:spcPct val="0"/>
              </a:spcBef>
              <a:spcAft>
                <a:spcPts val="600"/>
              </a:spcAft>
              <a:buClr>
                <a:schemeClr val="accent1"/>
              </a:buClr>
            </a:pPr>
            <a:endParaRPr lang="en-US" altLang="en-US" sz="2400" dirty="0"/>
          </a:p>
          <a:p>
            <a:pPr lvl="0" defTabSz="914400" fontAlgn="base">
              <a:lnSpc>
                <a:spcPct val="90000"/>
              </a:lnSpc>
              <a:spcBef>
                <a:spcPct val="0"/>
              </a:spcBef>
              <a:spcAft>
                <a:spcPts val="600"/>
              </a:spcAft>
              <a:buClr>
                <a:schemeClr val="accent1"/>
              </a:buClr>
            </a:pPr>
            <a:r>
              <a:rPr lang="en-US" altLang="en-US" sz="2400" dirty="0"/>
              <a:t>*Common planning during early release is time that must be used for grade-level or job-alike groups to meet in order to do work that may not be addressed during PLC time, including but not limited to backwards planning, MYP requirements, specialist planning, etc. </a:t>
            </a:r>
          </a:p>
          <a:p>
            <a:pPr lvl="0" defTabSz="914400" fontAlgn="base">
              <a:lnSpc>
                <a:spcPct val="90000"/>
              </a:lnSpc>
              <a:spcBef>
                <a:spcPct val="0"/>
              </a:spcBef>
              <a:spcAft>
                <a:spcPts val="600"/>
              </a:spcAft>
              <a:buClr>
                <a:schemeClr val="accent1"/>
              </a:buClr>
            </a:pPr>
            <a:endParaRPr lang="en-US" altLang="en-US" sz="2400" dirty="0"/>
          </a:p>
          <a:p>
            <a:pPr lvl="0" defTabSz="914400" fontAlgn="base">
              <a:lnSpc>
                <a:spcPct val="90000"/>
              </a:lnSpc>
              <a:spcBef>
                <a:spcPct val="0"/>
              </a:spcBef>
              <a:spcAft>
                <a:spcPts val="600"/>
              </a:spcAft>
              <a:buClr>
                <a:schemeClr val="accent1"/>
              </a:buClr>
            </a:pPr>
            <a:r>
              <a:rPr lang="en-US" altLang="en-US" sz="2400" dirty="0"/>
              <a:t>This does not preclude teams from answering the four DuFour PLC questions.</a:t>
            </a:r>
          </a:p>
        </p:txBody>
      </p:sp>
      <p:pic>
        <p:nvPicPr>
          <p:cNvPr id="9218" name="Picture 2" descr="School Year Calendars / Early Release Dates">
            <a:extLst>
              <a:ext uri="{FF2B5EF4-FFF2-40B4-BE49-F238E27FC236}">
                <a16:creationId xmlns:a16="http://schemas.microsoft.com/office/drawing/2014/main" id="{E8F79DFB-4796-468D-9AA2-37378619B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990" y="2734499"/>
            <a:ext cx="4209006" cy="31483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9A2C8C7-F90F-4CE8-B83A-67F2F3BFA0DC}"/>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#45</a:t>
            </a:r>
          </a:p>
        </p:txBody>
      </p:sp>
    </p:spTree>
    <p:extLst>
      <p:ext uri="{BB962C8B-B14F-4D97-AF65-F5344CB8AC3E}">
        <p14:creationId xmlns:p14="http://schemas.microsoft.com/office/powerpoint/2010/main" val="114320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A4ADC-6E35-7469-9924-E6AC0C5F56E1}"/>
              </a:ext>
            </a:extLst>
          </p:cNvPr>
          <p:cNvSpPr>
            <a:spLocks noGrp="1"/>
          </p:cNvSpPr>
          <p:nvPr>
            <p:ph type="title"/>
          </p:nvPr>
        </p:nvSpPr>
        <p:spPr>
          <a:xfrm>
            <a:off x="1024129" y="210463"/>
            <a:ext cx="3779085" cy="675173"/>
          </a:xfrm>
        </p:spPr>
        <p:txBody>
          <a:bodyPr vert="horz" lIns="91440" tIns="45720" rIns="91440" bIns="45720" rtlCol="0" anchor="ctr">
            <a:normAutofit fontScale="90000"/>
          </a:bodyPr>
          <a:lstStyle/>
          <a:p>
            <a:r>
              <a:rPr lang="en-US" sz="3500">
                <a:solidFill>
                  <a:srgbClr val="FFFFFF"/>
                </a:solidFill>
              </a:rPr>
              <a:t>Schedule For Early Release days</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51C35233-55E3-0FDF-81CC-8D5B246CC759}"/>
              </a:ext>
            </a:extLst>
          </p:cNvPr>
          <p:cNvSpPr>
            <a:spLocks noChangeArrowheads="1"/>
          </p:cNvSpPr>
          <p:nvPr/>
        </p:nvSpPr>
        <p:spPr bwMode="auto">
          <a:xfrm>
            <a:off x="762000" y="4163828"/>
            <a:ext cx="4152694" cy="248370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rmAutofit/>
          </a:bodyPr>
          <a:lstStyle/>
          <a:p>
            <a:pPr marL="0" marR="0" lvl="0" indent="0" defTabSz="914400" fontAlgn="base">
              <a:lnSpc>
                <a:spcPct val="90000"/>
              </a:lnSpc>
              <a:spcBef>
                <a:spcPct val="0"/>
              </a:spcBef>
              <a:spcAft>
                <a:spcPts val="600"/>
              </a:spcAft>
              <a:buClr>
                <a:schemeClr val="accent1"/>
              </a:buClr>
              <a:buSzTx/>
              <a:buFontTx/>
              <a:buNone/>
              <a:tabLst/>
            </a:pPr>
            <a:r>
              <a:rPr kumimoji="0" lang="en-US" altLang="en-US" b="0" i="0" u="none" strike="noStrike" cap="none" normalizeH="0" baseline="0">
                <a:ln>
                  <a:noFill/>
                </a:ln>
                <a:solidFill>
                  <a:srgbClr val="FFFFFF"/>
                </a:solidFill>
                <a:effectLst/>
              </a:rPr>
              <a:t>ESP meetings will be scheduled on a rotation basis according to the early release calendar</a:t>
            </a:r>
          </a:p>
          <a:p>
            <a:pPr marL="0" marR="0" lvl="0" indent="0" defTabSz="914400" fontAlgn="base">
              <a:lnSpc>
                <a:spcPct val="90000"/>
              </a:lnSpc>
              <a:spcBef>
                <a:spcPct val="0"/>
              </a:spcBef>
              <a:spcAft>
                <a:spcPts val="600"/>
              </a:spcAft>
              <a:buClr>
                <a:schemeClr val="accent1"/>
              </a:buClr>
              <a:buSzTx/>
              <a:buFontTx/>
              <a:buNone/>
              <a:tabLst/>
            </a:pPr>
            <a:endParaRPr kumimoji="0" lang="en-US" altLang="en-US" b="0" i="0" u="none" strike="noStrike" cap="none" normalizeH="0" baseline="0">
              <a:ln>
                <a:noFill/>
              </a:ln>
              <a:solidFill>
                <a:srgbClr val="FFFFFF"/>
              </a:solidFill>
              <a:effectLst/>
            </a:endParaRPr>
          </a:p>
          <a:p>
            <a:pPr marL="0" marR="0" lvl="0" indent="0" defTabSz="914400" fontAlgn="base">
              <a:lnSpc>
                <a:spcPct val="90000"/>
              </a:lnSpc>
              <a:spcBef>
                <a:spcPct val="0"/>
              </a:spcBef>
              <a:spcAft>
                <a:spcPts val="600"/>
              </a:spcAft>
              <a:buClr>
                <a:schemeClr val="accent1"/>
              </a:buClr>
              <a:buSzTx/>
              <a:buFontTx/>
              <a:buNone/>
              <a:tabLst/>
            </a:pPr>
            <a:r>
              <a:rPr kumimoji="0" lang="en-US" altLang="en-US" b="0" i="0" u="none" strike="noStrike" cap="none" normalizeH="0" baseline="0">
                <a:ln>
                  <a:noFill/>
                </a:ln>
                <a:solidFill>
                  <a:srgbClr val="FFFFFF"/>
                </a:solidFill>
                <a:effectLst/>
              </a:rPr>
              <a:t>On the fourth early release, building ESP PLC school offices will be closed starting (45) minutes after the end of the student day.</a:t>
            </a:r>
          </a:p>
          <a:p>
            <a:pPr marL="0" marR="0" lvl="0" indent="0" defTabSz="914400" fontAlgn="base">
              <a:lnSpc>
                <a:spcPct val="90000"/>
              </a:lnSpc>
              <a:spcBef>
                <a:spcPct val="0"/>
              </a:spcBef>
              <a:spcAft>
                <a:spcPts val="600"/>
              </a:spcAft>
              <a:buClr>
                <a:schemeClr val="accent1"/>
              </a:buClr>
              <a:buSzTx/>
              <a:buFontTx/>
              <a:buNone/>
              <a:tabLst/>
            </a:pPr>
            <a:endParaRPr kumimoji="0" lang="en-US" altLang="en-US" b="0" i="0" u="none" strike="noStrike" cap="none" normalizeH="0" baseline="0">
              <a:ln>
                <a:noFill/>
              </a:ln>
              <a:solidFill>
                <a:srgbClr val="FFFFFF"/>
              </a:solidFill>
              <a:effectLst/>
            </a:endParaRPr>
          </a:p>
        </p:txBody>
      </p:sp>
      <p:graphicFrame>
        <p:nvGraphicFramePr>
          <p:cNvPr id="4" name="Content Placeholder 3">
            <a:extLst>
              <a:ext uri="{FF2B5EF4-FFF2-40B4-BE49-F238E27FC236}">
                <a16:creationId xmlns:a16="http://schemas.microsoft.com/office/drawing/2014/main" id="{8AA71676-1A59-BC3D-6C14-DB6F5AC62FC0}"/>
              </a:ext>
            </a:extLst>
          </p:cNvPr>
          <p:cNvGraphicFramePr>
            <a:graphicFrameLocks noGrp="1"/>
          </p:cNvGraphicFramePr>
          <p:nvPr>
            <p:ph idx="1"/>
            <p:extLst>
              <p:ext uri="{D42A27DB-BD31-4B8C-83A1-F6EECF244321}">
                <p14:modId xmlns:p14="http://schemas.microsoft.com/office/powerpoint/2010/main" val="1537556729"/>
              </p:ext>
            </p:extLst>
          </p:nvPr>
        </p:nvGraphicFramePr>
        <p:xfrm>
          <a:off x="5560541" y="0"/>
          <a:ext cx="6631459" cy="6858012"/>
        </p:xfrm>
        <a:graphic>
          <a:graphicData uri="http://schemas.openxmlformats.org/drawingml/2006/table">
            <a:tbl>
              <a:tblPr firstRow="1" firstCol="1" bandRow="1">
                <a:tableStyleId>{5C22544A-7EE6-4342-B048-85BDC9FD1C3A}</a:tableStyleId>
              </a:tblPr>
              <a:tblGrid>
                <a:gridCol w="1346752">
                  <a:extLst>
                    <a:ext uri="{9D8B030D-6E8A-4147-A177-3AD203B41FA5}">
                      <a16:colId xmlns:a16="http://schemas.microsoft.com/office/drawing/2014/main" val="1343596770"/>
                    </a:ext>
                  </a:extLst>
                </a:gridCol>
                <a:gridCol w="1886447">
                  <a:extLst>
                    <a:ext uri="{9D8B030D-6E8A-4147-A177-3AD203B41FA5}">
                      <a16:colId xmlns:a16="http://schemas.microsoft.com/office/drawing/2014/main" val="3584704386"/>
                    </a:ext>
                  </a:extLst>
                </a:gridCol>
                <a:gridCol w="1311269">
                  <a:extLst>
                    <a:ext uri="{9D8B030D-6E8A-4147-A177-3AD203B41FA5}">
                      <a16:colId xmlns:a16="http://schemas.microsoft.com/office/drawing/2014/main" val="3091783734"/>
                    </a:ext>
                  </a:extLst>
                </a:gridCol>
                <a:gridCol w="1893029">
                  <a:extLst>
                    <a:ext uri="{9D8B030D-6E8A-4147-A177-3AD203B41FA5}">
                      <a16:colId xmlns:a16="http://schemas.microsoft.com/office/drawing/2014/main" val="1587923884"/>
                    </a:ext>
                  </a:extLst>
                </a:gridCol>
                <a:gridCol w="193962">
                  <a:extLst>
                    <a:ext uri="{9D8B030D-6E8A-4147-A177-3AD203B41FA5}">
                      <a16:colId xmlns:a16="http://schemas.microsoft.com/office/drawing/2014/main" val="2494484793"/>
                    </a:ext>
                  </a:extLst>
                </a:gridCol>
              </a:tblGrid>
              <a:tr h="360948">
                <a:tc>
                  <a:txBody>
                    <a:bodyPr/>
                    <a:lstStyle/>
                    <a:p>
                      <a:pPr marL="0" marR="0" algn="ctr">
                        <a:lnSpc>
                          <a:spcPct val="107000"/>
                        </a:lnSpc>
                        <a:spcBef>
                          <a:spcPts val="0"/>
                        </a:spcBef>
                        <a:spcAft>
                          <a:spcPts val="0"/>
                        </a:spcAft>
                      </a:pPr>
                      <a:r>
                        <a:rPr lang="en-US" sz="1600">
                          <a:effectLst/>
                        </a:rPr>
                        <a:t>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45min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45min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ESP Rotation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393571"/>
                  </a:ext>
                </a:extLst>
              </a:tr>
              <a:tr h="360948">
                <a:tc>
                  <a:txBody>
                    <a:bodyPr/>
                    <a:lstStyle/>
                    <a:p>
                      <a:pPr marL="0" marR="0" algn="ctr">
                        <a:lnSpc>
                          <a:spcPct val="107000"/>
                        </a:lnSpc>
                        <a:spcBef>
                          <a:spcPts val="0"/>
                        </a:spcBef>
                        <a:spcAft>
                          <a:spcPts val="0"/>
                        </a:spcAft>
                      </a:pPr>
                      <a:r>
                        <a:rPr lang="en-US" sz="1600">
                          <a:effectLst/>
                        </a:rPr>
                        <a:t>September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Common planning*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09248075"/>
                  </a:ext>
                </a:extLst>
              </a:tr>
              <a:tr h="360948">
                <a:tc>
                  <a:txBody>
                    <a:bodyPr/>
                    <a:lstStyle/>
                    <a:p>
                      <a:pPr marL="0" marR="0" algn="ctr">
                        <a:lnSpc>
                          <a:spcPct val="107000"/>
                        </a:lnSpc>
                        <a:spcBef>
                          <a:spcPts val="0"/>
                        </a:spcBef>
                        <a:spcAft>
                          <a:spcPts val="0"/>
                        </a:spcAft>
                      </a:pPr>
                      <a:r>
                        <a:rPr lang="en-US" sz="1600">
                          <a:effectLst/>
                        </a:rPr>
                        <a:t>September 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47949200"/>
                  </a:ext>
                </a:extLst>
              </a:tr>
              <a:tr h="360948">
                <a:tc>
                  <a:txBody>
                    <a:bodyPr/>
                    <a:lstStyle/>
                    <a:p>
                      <a:pPr marL="0" marR="0" algn="ctr">
                        <a:lnSpc>
                          <a:spcPct val="107000"/>
                        </a:lnSpc>
                        <a:spcBef>
                          <a:spcPts val="0"/>
                        </a:spcBef>
                        <a:spcAft>
                          <a:spcPts val="0"/>
                        </a:spcAft>
                      </a:pPr>
                      <a:r>
                        <a:rPr lang="en-US" sz="1600">
                          <a:effectLst/>
                        </a:rPr>
                        <a:t>October 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gridSpan="2">
                  <a:txBody>
                    <a:bodyPr/>
                    <a:lstStyle/>
                    <a:p>
                      <a:pPr marL="0" marR="0" algn="ctr">
                        <a:lnSpc>
                          <a:spcPct val="107000"/>
                        </a:lnSpc>
                        <a:spcBef>
                          <a:spcPts val="0"/>
                        </a:spcBef>
                        <a:spcAft>
                          <a:spcPts val="0"/>
                        </a:spcAft>
                      </a:pPr>
                      <a:r>
                        <a:rPr lang="en-US" sz="1600">
                          <a:effectLst/>
                        </a:rPr>
                        <a:t>District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solidFill>
                      <a:srgbClr val="92D050"/>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a:effectLst/>
                        </a:rPr>
                        <a:t>Level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162025"/>
                  </a:ext>
                </a:extLst>
              </a:tr>
              <a:tr h="360948">
                <a:tc>
                  <a:txBody>
                    <a:bodyPr/>
                    <a:lstStyle/>
                    <a:p>
                      <a:pPr marL="0" marR="0" algn="ctr">
                        <a:lnSpc>
                          <a:spcPct val="107000"/>
                        </a:lnSpc>
                        <a:spcBef>
                          <a:spcPts val="0"/>
                        </a:spcBef>
                        <a:spcAft>
                          <a:spcPts val="0"/>
                        </a:spcAft>
                      </a:pPr>
                      <a:r>
                        <a:rPr lang="en-US" sz="1600">
                          <a:effectLst/>
                        </a:rPr>
                        <a:t>October 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Common planning*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2734536"/>
                  </a:ext>
                </a:extLst>
              </a:tr>
              <a:tr h="360948">
                <a:tc>
                  <a:txBody>
                    <a:bodyPr/>
                    <a:lstStyle/>
                    <a:p>
                      <a:pPr marL="0" marR="0" algn="ctr">
                        <a:lnSpc>
                          <a:spcPct val="107000"/>
                        </a:lnSpc>
                        <a:spcBef>
                          <a:spcPts val="0"/>
                        </a:spcBef>
                        <a:spcAft>
                          <a:spcPts val="0"/>
                        </a:spcAft>
                      </a:pPr>
                      <a:r>
                        <a:rPr lang="en-US" sz="1600">
                          <a:effectLst/>
                        </a:rPr>
                        <a:t>November 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5187199"/>
                  </a:ext>
                </a:extLst>
              </a:tr>
              <a:tr h="360948">
                <a:tc>
                  <a:txBody>
                    <a:bodyPr/>
                    <a:lstStyle/>
                    <a:p>
                      <a:pPr marL="0" marR="0" algn="ctr">
                        <a:lnSpc>
                          <a:spcPct val="107000"/>
                        </a:lnSpc>
                        <a:spcBef>
                          <a:spcPts val="0"/>
                        </a:spcBef>
                        <a:spcAft>
                          <a:spcPts val="0"/>
                        </a:spcAft>
                      </a:pPr>
                      <a:r>
                        <a:rPr lang="en-US" sz="1600">
                          <a:effectLst/>
                        </a:rPr>
                        <a:t>November 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gridSpan="2">
                  <a:txBody>
                    <a:bodyPr/>
                    <a:lstStyle/>
                    <a:p>
                      <a:pPr marL="0" marR="0" algn="ctr">
                        <a:lnSpc>
                          <a:spcPct val="107000"/>
                        </a:lnSpc>
                        <a:spcBef>
                          <a:spcPts val="0"/>
                        </a:spcBef>
                        <a:spcAft>
                          <a:spcPts val="0"/>
                        </a:spcAft>
                      </a:pPr>
                      <a:r>
                        <a:rPr lang="en-US" sz="1600">
                          <a:effectLst/>
                        </a:rPr>
                        <a:t>Safe Learning Environment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solidFill>
                      <a:srgbClr val="00B050"/>
                    </a:solidFill>
                  </a:tcPr>
                </a:tc>
                <a:tc hMerge="1">
                  <a:txBody>
                    <a:bodyPr/>
                    <a:lstStyle/>
                    <a:p>
                      <a:endParaRPr lang="en-US"/>
                    </a:p>
                  </a:txBody>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1179203"/>
                  </a:ext>
                </a:extLst>
              </a:tr>
              <a:tr h="360948">
                <a:tc>
                  <a:txBody>
                    <a:bodyPr/>
                    <a:lstStyle/>
                    <a:p>
                      <a:pPr marL="0" marR="0" algn="ctr">
                        <a:lnSpc>
                          <a:spcPct val="107000"/>
                        </a:lnSpc>
                        <a:spcBef>
                          <a:spcPts val="0"/>
                        </a:spcBef>
                        <a:spcAft>
                          <a:spcPts val="0"/>
                        </a:spcAft>
                      </a:pPr>
                      <a:r>
                        <a:rPr lang="en-US" sz="1600">
                          <a:effectLst/>
                        </a:rPr>
                        <a:t>December 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5227735"/>
                  </a:ext>
                </a:extLst>
              </a:tr>
              <a:tr h="360948">
                <a:tc>
                  <a:txBody>
                    <a:bodyPr/>
                    <a:lstStyle/>
                    <a:p>
                      <a:pPr marL="0" marR="0" algn="ctr">
                        <a:lnSpc>
                          <a:spcPct val="107000"/>
                        </a:lnSpc>
                        <a:spcBef>
                          <a:spcPts val="0"/>
                        </a:spcBef>
                        <a:spcAft>
                          <a:spcPts val="0"/>
                        </a:spcAft>
                      </a:pPr>
                      <a:r>
                        <a:rPr lang="en-US" sz="1600">
                          <a:effectLst/>
                        </a:rPr>
                        <a:t>January 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Common planning*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tc>
                <a:tc>
                  <a:txBody>
                    <a:bodyPr/>
                    <a:lstStyle/>
                    <a:p>
                      <a:pPr marL="0" marR="0" algn="ctr">
                        <a:lnSpc>
                          <a:spcPct val="107000"/>
                        </a:lnSpc>
                        <a:spcBef>
                          <a:spcPts val="0"/>
                        </a:spcBef>
                        <a:spcAft>
                          <a:spcPts val="0"/>
                        </a:spcAft>
                      </a:pPr>
                      <a:r>
                        <a:rPr lang="en-US" sz="1600">
                          <a:effectLst/>
                        </a:rPr>
                        <a:t>PLC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nchor="ctr"/>
                </a:tc>
                <a:tc>
                  <a:txBody>
                    <a:bodyPr/>
                    <a:lstStyle/>
                    <a:p>
                      <a:pPr marL="0" marR="0" algn="ctr">
                        <a:lnSpc>
                          <a:spcPct val="107000"/>
                        </a:lnSpc>
                        <a:spcBef>
                          <a:spcPts val="0"/>
                        </a:spcBef>
                        <a:spcAft>
                          <a:spcPts val="0"/>
                        </a:spcAft>
                      </a:pPr>
                      <a:r>
                        <a:rPr lang="en-US" sz="1600">
                          <a:effectLst/>
                        </a:rPr>
                        <a:t>Level 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73971845"/>
                  </a:ext>
                </a:extLst>
              </a:tr>
              <a:tr h="360948">
                <a:tc>
                  <a:txBody>
                    <a:bodyPr/>
                    <a:lstStyle/>
                    <a:p>
                      <a:pPr marL="0" marR="0" algn="ctr">
                        <a:lnSpc>
                          <a:spcPct val="107000"/>
                        </a:lnSpc>
                        <a:spcBef>
                          <a:spcPts val="0"/>
                        </a:spcBef>
                        <a:spcAft>
                          <a:spcPts val="0"/>
                        </a:spcAft>
                      </a:pPr>
                      <a:r>
                        <a:rPr lang="en-US" sz="1600">
                          <a:effectLst/>
                        </a:rPr>
                        <a:t>January 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180645"/>
                  </a:ext>
                </a:extLst>
              </a:tr>
              <a:tr h="360948">
                <a:tc>
                  <a:txBody>
                    <a:bodyPr/>
                    <a:lstStyle/>
                    <a:p>
                      <a:pPr marL="0" marR="0" algn="ctr">
                        <a:lnSpc>
                          <a:spcPct val="107000"/>
                        </a:lnSpc>
                        <a:spcBef>
                          <a:spcPts val="0"/>
                        </a:spcBef>
                        <a:spcAft>
                          <a:spcPts val="0"/>
                        </a:spcAft>
                      </a:pPr>
                      <a:r>
                        <a:rPr lang="en-US" sz="1600">
                          <a:effectLst/>
                        </a:rPr>
                        <a:t>February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gridSpan="2">
                  <a:txBody>
                    <a:bodyPr/>
                    <a:lstStyle/>
                    <a:p>
                      <a:pPr marL="0" marR="0" algn="ctr">
                        <a:lnSpc>
                          <a:spcPct val="107000"/>
                        </a:lnSpc>
                        <a:spcBef>
                          <a:spcPts val="0"/>
                        </a:spcBef>
                        <a:spcAft>
                          <a:spcPts val="0"/>
                        </a:spcAft>
                      </a:pPr>
                      <a:r>
                        <a:rPr lang="en-US" sz="1600">
                          <a:effectLst/>
                        </a:rPr>
                        <a:t>District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solidFill>
                      <a:srgbClr val="92D050"/>
                    </a:solidFill>
                  </a:tcPr>
                </a:tc>
                <a:tc hMerge="1">
                  <a:txBody>
                    <a:bodyPr/>
                    <a:lstStyle/>
                    <a:p>
                      <a:endParaRPr lang="en-US"/>
                    </a:p>
                  </a:txBody>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1906927"/>
                  </a:ext>
                </a:extLst>
              </a:tr>
              <a:tr h="360948">
                <a:tc>
                  <a:txBody>
                    <a:bodyPr/>
                    <a:lstStyle/>
                    <a:p>
                      <a:pPr marL="0" marR="0" algn="ctr">
                        <a:lnSpc>
                          <a:spcPct val="107000"/>
                        </a:lnSpc>
                        <a:spcBef>
                          <a:spcPts val="0"/>
                        </a:spcBef>
                        <a:spcAft>
                          <a:spcPts val="0"/>
                        </a:spcAft>
                      </a:pPr>
                      <a:r>
                        <a:rPr lang="en-US" sz="1600">
                          <a:effectLst/>
                        </a:rPr>
                        <a:t>February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74750463"/>
                  </a:ext>
                </a:extLst>
              </a:tr>
              <a:tr h="360948">
                <a:tc>
                  <a:txBody>
                    <a:bodyPr/>
                    <a:lstStyle/>
                    <a:p>
                      <a:pPr marL="0" marR="0" algn="ctr">
                        <a:lnSpc>
                          <a:spcPct val="107000"/>
                        </a:lnSpc>
                        <a:spcBef>
                          <a:spcPts val="0"/>
                        </a:spcBef>
                        <a:spcAft>
                          <a:spcPts val="0"/>
                        </a:spcAft>
                      </a:pPr>
                      <a:r>
                        <a:rPr lang="en-US" sz="1600">
                          <a:effectLst/>
                        </a:rPr>
                        <a:t>March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District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Level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295601"/>
                  </a:ext>
                </a:extLst>
              </a:tr>
              <a:tr h="360948">
                <a:tc>
                  <a:txBody>
                    <a:bodyPr/>
                    <a:lstStyle/>
                    <a:p>
                      <a:pPr marL="0" marR="0" algn="ctr">
                        <a:lnSpc>
                          <a:spcPct val="107000"/>
                        </a:lnSpc>
                        <a:spcBef>
                          <a:spcPts val="0"/>
                        </a:spcBef>
                        <a:spcAft>
                          <a:spcPts val="0"/>
                        </a:spcAft>
                      </a:pPr>
                      <a:r>
                        <a:rPr lang="en-US" sz="1600">
                          <a:effectLst/>
                        </a:rPr>
                        <a:t>March 22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gridSpan="2">
                  <a:txBody>
                    <a:bodyPr/>
                    <a:lstStyle/>
                    <a:p>
                      <a:pPr marL="0" marR="0" algn="ctr">
                        <a:lnSpc>
                          <a:spcPct val="107000"/>
                        </a:lnSpc>
                        <a:spcBef>
                          <a:spcPts val="0"/>
                        </a:spcBef>
                        <a:spcAft>
                          <a:spcPts val="0"/>
                        </a:spcAft>
                      </a:pPr>
                      <a:r>
                        <a:rPr lang="en-US" sz="1600">
                          <a:effectLst/>
                        </a:rPr>
                        <a:t>Safe Learning Environment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solidFill>
                      <a:srgbClr val="00B050"/>
                    </a:solidFill>
                  </a:tcPr>
                </a:tc>
                <a:tc hMerge="1">
                  <a:txBody>
                    <a:bodyPr/>
                    <a:lstStyle/>
                    <a:p>
                      <a:endParaRPr lang="en-US"/>
                    </a:p>
                  </a:txBody>
                  <a:tcPr/>
                </a:tc>
                <a:tc>
                  <a:txBody>
                    <a:bodyPr/>
                    <a:lstStyle/>
                    <a:p>
                      <a:pPr marL="0" marR="0" algn="ctr">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2951752"/>
                  </a:ext>
                </a:extLst>
              </a:tr>
              <a:tr h="360948">
                <a:tc>
                  <a:txBody>
                    <a:bodyPr/>
                    <a:lstStyle/>
                    <a:p>
                      <a:pPr marL="0" marR="0" algn="ctr">
                        <a:lnSpc>
                          <a:spcPct val="107000"/>
                        </a:lnSpc>
                        <a:spcBef>
                          <a:spcPts val="0"/>
                        </a:spcBef>
                        <a:spcAft>
                          <a:spcPts val="0"/>
                        </a:spcAft>
                      </a:pPr>
                      <a:r>
                        <a:rPr lang="en-US" sz="1600">
                          <a:effectLst/>
                        </a:rPr>
                        <a:t>April 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nchor="ctr"/>
                </a:tc>
                <a:tc>
                  <a:txBody>
                    <a:bodyPr/>
                    <a:lstStyle/>
                    <a:p>
                      <a:pPr marL="0" marR="0" algn="ctr">
                        <a:lnSpc>
                          <a:spcPct val="107000"/>
                        </a:lnSpc>
                        <a:spcBef>
                          <a:spcPts val="0"/>
                        </a:spcBef>
                        <a:spcAft>
                          <a:spcPts val="0"/>
                        </a:spcAft>
                      </a:pPr>
                      <a:r>
                        <a:rPr lang="en-US" sz="1600">
                          <a:effectLst/>
                        </a:rPr>
                        <a:t>Level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12599568"/>
                  </a:ext>
                </a:extLst>
              </a:tr>
              <a:tr h="360948">
                <a:tc>
                  <a:txBody>
                    <a:bodyPr/>
                    <a:lstStyle/>
                    <a:p>
                      <a:pPr marL="0" marR="0" algn="ctr">
                        <a:lnSpc>
                          <a:spcPct val="107000"/>
                        </a:lnSpc>
                        <a:spcBef>
                          <a:spcPts val="0"/>
                        </a:spcBef>
                        <a:spcAft>
                          <a:spcPts val="0"/>
                        </a:spcAft>
                      </a:pPr>
                      <a:r>
                        <a:rPr lang="en-US" sz="1600">
                          <a:effectLst/>
                        </a:rPr>
                        <a:t>April 26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Common planning*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nchor="ctr"/>
                </a:tc>
                <a:tc>
                  <a:txBody>
                    <a:bodyPr/>
                    <a:lstStyle/>
                    <a:p>
                      <a:pPr marL="0" marR="0" algn="ctr">
                        <a:lnSpc>
                          <a:spcPct val="107000"/>
                        </a:lnSpc>
                        <a:spcBef>
                          <a:spcPts val="0"/>
                        </a:spcBef>
                        <a:spcAft>
                          <a:spcPts val="0"/>
                        </a:spcAft>
                      </a:pPr>
                      <a:r>
                        <a:rPr lang="en-US" sz="1600">
                          <a:effectLst/>
                        </a:rPr>
                        <a:t>Level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79986"/>
                  </a:ext>
                </a:extLst>
              </a:tr>
              <a:tr h="360948">
                <a:tc>
                  <a:txBody>
                    <a:bodyPr/>
                    <a:lstStyle/>
                    <a:p>
                      <a:pPr marL="0" marR="0" algn="ctr">
                        <a:lnSpc>
                          <a:spcPct val="107000"/>
                        </a:lnSpc>
                        <a:spcBef>
                          <a:spcPts val="0"/>
                        </a:spcBef>
                        <a:spcAft>
                          <a:spcPts val="0"/>
                        </a:spcAft>
                      </a:pPr>
                      <a:r>
                        <a:rPr lang="en-US" sz="1600">
                          <a:effectLst/>
                        </a:rPr>
                        <a:t>May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nchor="ctr"/>
                </a:tc>
                <a:tc>
                  <a:txBody>
                    <a:bodyPr/>
                    <a:lstStyle/>
                    <a:p>
                      <a:pPr marL="0" marR="0" algn="ctr">
                        <a:lnSpc>
                          <a:spcPct val="107000"/>
                        </a:lnSpc>
                        <a:spcBef>
                          <a:spcPts val="0"/>
                        </a:spcBef>
                        <a:spcAft>
                          <a:spcPts val="0"/>
                        </a:spcAft>
                      </a:pPr>
                      <a:r>
                        <a:rPr lang="en-US" sz="1600">
                          <a:effectLst/>
                        </a:rPr>
                        <a:t>Level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8200394"/>
                  </a:ext>
                </a:extLst>
              </a:tr>
              <a:tr h="360948">
                <a:tc>
                  <a:txBody>
                    <a:bodyPr/>
                    <a:lstStyle/>
                    <a:p>
                      <a:pPr marL="0" marR="0" algn="ctr">
                        <a:lnSpc>
                          <a:spcPct val="107000"/>
                        </a:lnSpc>
                        <a:spcBef>
                          <a:spcPts val="0"/>
                        </a:spcBef>
                        <a:spcAft>
                          <a:spcPts val="0"/>
                        </a:spcAft>
                      </a:pPr>
                      <a:r>
                        <a:rPr lang="en-US" sz="1600">
                          <a:effectLst/>
                        </a:rPr>
                        <a:t>May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gridSpan="2">
                  <a:txBody>
                    <a:bodyPr/>
                    <a:lstStyle/>
                    <a:p>
                      <a:pPr marL="0" marR="0" algn="ctr">
                        <a:lnSpc>
                          <a:spcPct val="107000"/>
                        </a:lnSpc>
                        <a:spcBef>
                          <a:spcPts val="0"/>
                        </a:spcBef>
                        <a:spcAft>
                          <a:spcPts val="0"/>
                        </a:spcAft>
                      </a:pPr>
                      <a:r>
                        <a:rPr lang="en-US" sz="1600">
                          <a:effectLst/>
                        </a:rPr>
                        <a:t>District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nchor="ctr">
                    <a:solidFill>
                      <a:srgbClr val="92D050"/>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a:effectLst/>
                        </a:rPr>
                        <a:t>Level 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nchor="ctr"/>
                </a:tc>
                <a:extLst>
                  <a:ext uri="{0D108BD9-81ED-4DB2-BD59-A6C34878D82A}">
                    <a16:rowId xmlns:a16="http://schemas.microsoft.com/office/drawing/2014/main" val="3484509316"/>
                  </a:ext>
                </a:extLst>
              </a:tr>
              <a:tr h="360948">
                <a:tc>
                  <a:txBody>
                    <a:bodyPr/>
                    <a:lstStyle/>
                    <a:p>
                      <a:pPr marL="0" marR="0" algn="ctr">
                        <a:lnSpc>
                          <a:spcPct val="107000"/>
                        </a:lnSpc>
                        <a:spcBef>
                          <a:spcPts val="0"/>
                        </a:spcBef>
                        <a:spcAft>
                          <a:spcPts val="0"/>
                        </a:spcAft>
                      </a:pPr>
                      <a:r>
                        <a:rPr lang="en-US" sz="1600">
                          <a:effectLst/>
                        </a:rPr>
                        <a:t>June 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 PD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7098" marR="47098" marT="47098" marB="47098"/>
                </a:tc>
                <a:tc>
                  <a:txBody>
                    <a:bodyPr/>
                    <a:lstStyle/>
                    <a:p>
                      <a:pPr marL="0" marR="0" algn="ctr">
                        <a:lnSpc>
                          <a:spcPct val="107000"/>
                        </a:lnSpc>
                        <a:spcBef>
                          <a:spcPts val="0"/>
                        </a:spcBef>
                        <a:spcAft>
                          <a:spcPts val="0"/>
                        </a:spcAft>
                      </a:pPr>
                      <a:r>
                        <a:rPr lang="en-US" sz="1600">
                          <a:effectLst/>
                        </a:rPr>
                        <a:t>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gn="ctr">
                        <a:lnSpc>
                          <a:spcPct val="107000"/>
                        </a:lnSpc>
                        <a:spcBef>
                          <a:spcPts val="0"/>
                        </a:spcBef>
                        <a:spcAft>
                          <a:spcPts val="0"/>
                        </a:spcAft>
                      </a:pPr>
                      <a:r>
                        <a:rPr lang="en-US" sz="1600">
                          <a:effectLst/>
                        </a:rPr>
                        <a:t>Building-wide PLC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065" marR="7065" marT="7065" marB="7065"/>
                </a:tc>
                <a:tc>
                  <a:txBody>
                    <a:bodyPr/>
                    <a:lstStyle/>
                    <a:p>
                      <a:pPr marL="0" marR="0">
                        <a:lnSpc>
                          <a:spcPct val="107000"/>
                        </a:lnSpc>
                        <a:spcBef>
                          <a:spcPts val="0"/>
                        </a:spcBef>
                        <a:spcAft>
                          <a:spcPts val="80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08397415"/>
                  </a:ext>
                </a:extLst>
              </a:tr>
            </a:tbl>
          </a:graphicData>
        </a:graphic>
      </p:graphicFrame>
      <p:sp>
        <p:nvSpPr>
          <p:cNvPr id="3" name="Rectangle 2">
            <a:extLst>
              <a:ext uri="{FF2B5EF4-FFF2-40B4-BE49-F238E27FC236}">
                <a16:creationId xmlns:a16="http://schemas.microsoft.com/office/drawing/2014/main" id="{DA7365D4-A1A4-4127-A7EB-BFC8F8277D2F}"/>
              </a:ext>
            </a:extLst>
          </p:cNvPr>
          <p:cNvSpPr/>
          <p:nvPr/>
        </p:nvSpPr>
        <p:spPr>
          <a:xfrm>
            <a:off x="853994" y="1437843"/>
            <a:ext cx="4326344" cy="2240613"/>
          </a:xfrm>
          <a:prstGeom prst="rect">
            <a:avLst/>
          </a:prstGeom>
        </p:spPr>
        <p:txBody>
          <a:bodyPr wrap="square">
            <a:spAutoFit/>
          </a:bodyPr>
          <a:lstStyle/>
          <a:p>
            <a:pPr lvl="0" defTabSz="914400" fontAlgn="base">
              <a:lnSpc>
                <a:spcPct val="90000"/>
              </a:lnSpc>
              <a:spcBef>
                <a:spcPct val="0"/>
              </a:spcBef>
              <a:spcAft>
                <a:spcPts val="600"/>
              </a:spcAft>
              <a:buClr>
                <a:schemeClr val="accent1"/>
              </a:buClr>
              <a:buFontTx/>
              <a:buChar char="•"/>
            </a:pPr>
            <a:r>
              <a:rPr lang="en-US" altLang="en-US"/>
              <a:t>Twelve (12</a:t>
            </a:r>
            <a:r>
              <a:rPr lang="en-US" altLang="en-US">
                <a:solidFill>
                  <a:srgbClr val="0070C0"/>
                </a:solidFill>
              </a:rPr>
              <a:t>) </a:t>
            </a:r>
            <a:r>
              <a:rPr lang="en-US" altLang="en-US">
                <a:solidFill>
                  <a:srgbClr val="FFFFFF"/>
                </a:solidFill>
              </a:rPr>
              <a:t>hybrid PLC days (includes common planning or building PD) – eight (8) building days with content determined by the SELT  </a:t>
            </a:r>
          </a:p>
          <a:p>
            <a:pPr lvl="0" defTabSz="914400" fontAlgn="base">
              <a:lnSpc>
                <a:spcPct val="90000"/>
              </a:lnSpc>
              <a:spcBef>
                <a:spcPct val="0"/>
              </a:spcBef>
              <a:spcAft>
                <a:spcPts val="600"/>
              </a:spcAft>
              <a:buClr>
                <a:schemeClr val="accent1"/>
              </a:buClr>
              <a:buFontTx/>
              <a:buChar char="•"/>
            </a:pPr>
            <a:r>
              <a:rPr lang="en-US" altLang="en-US"/>
              <a:t>Four (4</a:t>
            </a:r>
            <a:r>
              <a:rPr lang="en-US" altLang="en-US">
                <a:solidFill>
                  <a:srgbClr val="0070C0"/>
                </a:solidFill>
              </a:rPr>
              <a:t>) </a:t>
            </a:r>
            <a:r>
              <a:rPr lang="en-US" altLang="en-US">
                <a:solidFill>
                  <a:srgbClr val="FFFFFF"/>
                </a:solidFill>
              </a:rPr>
              <a:t>District PD days led and planned by the SELT in alignment with SIP goals and strategic plan</a:t>
            </a:r>
          </a:p>
          <a:p>
            <a:pPr lvl="0" defTabSz="914400" fontAlgn="base">
              <a:lnSpc>
                <a:spcPct val="90000"/>
              </a:lnSpc>
              <a:spcBef>
                <a:spcPct val="0"/>
              </a:spcBef>
              <a:spcAft>
                <a:spcPts val="600"/>
              </a:spcAft>
              <a:buClr>
                <a:schemeClr val="accent1"/>
              </a:buClr>
              <a:buFontTx/>
              <a:buChar char="•"/>
            </a:pPr>
            <a:r>
              <a:rPr lang="en-US" altLang="en-US"/>
              <a:t>Two (2) </a:t>
            </a:r>
            <a:r>
              <a:rPr lang="en-US" altLang="en-US">
                <a:solidFill>
                  <a:srgbClr val="FFFFFF"/>
                </a:solidFill>
              </a:rPr>
              <a:t>safe learning environment days</a:t>
            </a:r>
          </a:p>
        </p:txBody>
      </p:sp>
    </p:spTree>
    <p:extLst>
      <p:ext uri="{BB962C8B-B14F-4D97-AF65-F5344CB8AC3E}">
        <p14:creationId xmlns:p14="http://schemas.microsoft.com/office/powerpoint/2010/main" val="814151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4CBB-D391-D2A0-DC90-8B4CBAD9D2F8}"/>
              </a:ext>
            </a:extLst>
          </p:cNvPr>
          <p:cNvSpPr>
            <a:spLocks noGrp="1"/>
          </p:cNvSpPr>
          <p:nvPr>
            <p:ph type="title"/>
          </p:nvPr>
        </p:nvSpPr>
        <p:spPr>
          <a:xfrm>
            <a:off x="365614" y="653610"/>
            <a:ext cx="10905900" cy="1499616"/>
          </a:xfrm>
        </p:spPr>
        <p:txBody>
          <a:bodyPr>
            <a:noAutofit/>
          </a:bodyPr>
          <a:lstStyle/>
          <a:p>
            <a:pPr algn="ctr"/>
            <a:r>
              <a:rPr lang="en-US" sz="4300" err="1"/>
              <a:t>CERt</a:t>
            </a:r>
            <a:r>
              <a:rPr lang="en-US" sz="4300"/>
              <a:t> Article 7: Certificated Supervision</a:t>
            </a:r>
          </a:p>
        </p:txBody>
      </p:sp>
      <p:sp>
        <p:nvSpPr>
          <p:cNvPr id="3" name="Content Placeholder 2">
            <a:extLst>
              <a:ext uri="{FF2B5EF4-FFF2-40B4-BE49-F238E27FC236}">
                <a16:creationId xmlns:a16="http://schemas.microsoft.com/office/drawing/2014/main" id="{202CB0E3-1CDC-1EB7-3510-4A4AEC3E9543}"/>
              </a:ext>
            </a:extLst>
          </p:cNvPr>
          <p:cNvSpPr>
            <a:spLocks noGrp="1"/>
          </p:cNvSpPr>
          <p:nvPr>
            <p:ph idx="1"/>
          </p:nvPr>
        </p:nvSpPr>
        <p:spPr>
          <a:xfrm>
            <a:off x="944230" y="2496306"/>
            <a:ext cx="6815813" cy="4023360"/>
          </a:xfrm>
        </p:spPr>
        <p:txBody>
          <a:bodyPr>
            <a:noAutofit/>
          </a:bodyPr>
          <a:lstStyle/>
          <a:p>
            <a:r>
              <a:rPr lang="en-US" sz="3600">
                <a:effectLst/>
                <a:ea typeface="Times New Roman" panose="02020603050405020304" pitchFamily="18" charset="0"/>
                <a:cs typeface="Times New Roman" panose="02020603050405020304" pitchFamily="18" charset="0"/>
              </a:rPr>
              <a:t>Staff are expected to provide supervision of students in their care and during passing time. </a:t>
            </a:r>
          </a:p>
          <a:p>
            <a:r>
              <a:rPr lang="en-US" sz="3600">
                <a:effectLst/>
                <a:ea typeface="Times New Roman" panose="02020603050405020304" pitchFamily="18" charset="0"/>
                <a:cs typeface="Times New Roman" panose="02020603050405020304" pitchFamily="18" charset="0"/>
              </a:rPr>
              <a:t>Such supervision will not reduce planning time, duty free lunch time, or professional time. </a:t>
            </a:r>
          </a:p>
          <a:p>
            <a:endParaRPr lang="en-US" sz="3600">
              <a:effectLst/>
              <a:ea typeface="Times New Roman" panose="02020603050405020304" pitchFamily="18" charset="0"/>
              <a:cs typeface="Times New Roman" panose="02020603050405020304" pitchFamily="18" charset="0"/>
            </a:endParaRPr>
          </a:p>
        </p:txBody>
      </p:sp>
      <p:pic>
        <p:nvPicPr>
          <p:cNvPr id="13314" name="Picture 2" descr="Adult Supervision Required! - Funny Quote - Sticker | TeePublic">
            <a:extLst>
              <a:ext uri="{FF2B5EF4-FFF2-40B4-BE49-F238E27FC236}">
                <a16:creationId xmlns:a16="http://schemas.microsoft.com/office/drawing/2014/main" id="{C48B1976-2E4B-49B6-9AF8-78D460CE4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67" y="2195949"/>
            <a:ext cx="4023360"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5C8993-7849-484D-913A-C8FC7F56F451}"/>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#47</a:t>
            </a:r>
          </a:p>
        </p:txBody>
      </p:sp>
    </p:spTree>
    <p:extLst>
      <p:ext uri="{BB962C8B-B14F-4D97-AF65-F5344CB8AC3E}">
        <p14:creationId xmlns:p14="http://schemas.microsoft.com/office/powerpoint/2010/main" val="377907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4CBB-D391-D2A0-DC90-8B4CBAD9D2F8}"/>
              </a:ext>
            </a:extLst>
          </p:cNvPr>
          <p:cNvSpPr>
            <a:spLocks noGrp="1"/>
          </p:cNvSpPr>
          <p:nvPr>
            <p:ph type="title"/>
          </p:nvPr>
        </p:nvSpPr>
        <p:spPr>
          <a:xfrm>
            <a:off x="643050" y="550941"/>
            <a:ext cx="10905900" cy="1499616"/>
          </a:xfrm>
        </p:spPr>
        <p:txBody>
          <a:bodyPr>
            <a:noAutofit/>
          </a:bodyPr>
          <a:lstStyle/>
          <a:p>
            <a:pPr algn="ctr"/>
            <a:r>
              <a:rPr lang="en-US" sz="4300"/>
              <a:t>Cert Article 7: Certificated Supervision - Elementary</a:t>
            </a:r>
          </a:p>
        </p:txBody>
      </p:sp>
      <p:sp>
        <p:nvSpPr>
          <p:cNvPr id="3" name="Content Placeholder 2">
            <a:extLst>
              <a:ext uri="{FF2B5EF4-FFF2-40B4-BE49-F238E27FC236}">
                <a16:creationId xmlns:a16="http://schemas.microsoft.com/office/drawing/2014/main" id="{202CB0E3-1CDC-1EB7-3510-4A4AEC3E9543}"/>
              </a:ext>
            </a:extLst>
          </p:cNvPr>
          <p:cNvSpPr>
            <a:spLocks noGrp="1"/>
          </p:cNvSpPr>
          <p:nvPr>
            <p:ph idx="1"/>
          </p:nvPr>
        </p:nvSpPr>
        <p:spPr>
          <a:xfrm>
            <a:off x="742351" y="2050557"/>
            <a:ext cx="7235942" cy="4023360"/>
          </a:xfrm>
        </p:spPr>
        <p:txBody>
          <a:bodyPr>
            <a:noAutofit/>
          </a:bodyPr>
          <a:lstStyle/>
          <a:p>
            <a:pPr marL="0" indent="0">
              <a:buNone/>
            </a:pPr>
            <a:r>
              <a:rPr lang="en-US" sz="2800">
                <a:effectLst/>
                <a:highlight>
                  <a:srgbClr val="FFFFFF"/>
                </a:highlight>
                <a:ea typeface="Times New Roman" panose="02020603050405020304" pitchFamily="18" charset="0"/>
                <a:cs typeface="Times New Roman" panose="02020603050405020304" pitchFamily="18" charset="0"/>
              </a:rPr>
              <a:t>Elementary </a:t>
            </a:r>
            <a:r>
              <a:rPr lang="en-US" sz="2800">
                <a:effectLst/>
                <a:ea typeface="Times New Roman" panose="02020603050405020304" pitchFamily="18" charset="0"/>
                <a:cs typeface="Times New Roman" panose="02020603050405020304" pitchFamily="18" charset="0"/>
              </a:rPr>
              <a:t>supervision includes walking students: </a:t>
            </a:r>
            <a:endParaRPr lang="en-US" sz="2800">
              <a:ea typeface="Times New Roman" panose="02020603050405020304" pitchFamily="18" charset="0"/>
              <a:cs typeface="Times New Roman" panose="02020603050405020304" pitchFamily="18" charset="0"/>
            </a:endParaRPr>
          </a:p>
          <a:p>
            <a:pPr>
              <a:spcBef>
                <a:spcPts val="0"/>
              </a:spcBef>
              <a:spcAft>
                <a:spcPts val="0"/>
              </a:spcAft>
              <a:buFont typeface="Arial" panose="020B0604020202020204" pitchFamily="34" charset="0"/>
              <a:buChar char="•"/>
            </a:pPr>
            <a:r>
              <a:rPr lang="en-US" sz="2800">
                <a:effectLst/>
                <a:ea typeface="Times New Roman" panose="02020603050405020304" pitchFamily="18" charset="0"/>
                <a:cs typeface="Times New Roman" panose="02020603050405020304" pitchFamily="18" charset="0"/>
              </a:rPr>
              <a:t>  to and from lunch, </a:t>
            </a:r>
          </a:p>
          <a:p>
            <a:pPr>
              <a:spcBef>
                <a:spcPts val="0"/>
              </a:spcBef>
              <a:spcAft>
                <a:spcPts val="0"/>
              </a:spcAft>
              <a:buFont typeface="Arial" panose="020B0604020202020204" pitchFamily="34" charset="0"/>
              <a:buChar char="•"/>
            </a:pPr>
            <a:r>
              <a:rPr lang="en-US" sz="2800">
                <a:effectLst/>
                <a:ea typeface="Times New Roman" panose="02020603050405020304" pitchFamily="18" charset="0"/>
                <a:cs typeface="Times New Roman" panose="02020603050405020304" pitchFamily="18" charset="0"/>
              </a:rPr>
              <a:t>  specialist time and recess, </a:t>
            </a:r>
          </a:p>
          <a:p>
            <a:pPr>
              <a:spcBef>
                <a:spcPts val="0"/>
              </a:spcBef>
              <a:spcAft>
                <a:spcPts val="0"/>
              </a:spcAft>
              <a:buFont typeface="Arial" panose="020B0604020202020204" pitchFamily="34" charset="0"/>
              <a:buChar char="•"/>
            </a:pPr>
            <a:r>
              <a:rPr lang="en-US" sz="2800">
                <a:effectLst/>
                <a:ea typeface="Times New Roman" panose="02020603050405020304" pitchFamily="18" charset="0"/>
                <a:cs typeface="Times New Roman" panose="02020603050405020304" pitchFamily="18" charset="0"/>
              </a:rPr>
              <a:t>  to bus and/or parent pickup. </a:t>
            </a:r>
          </a:p>
          <a:p>
            <a:pPr marL="0" indent="0">
              <a:spcBef>
                <a:spcPts val="0"/>
              </a:spcBef>
              <a:spcAft>
                <a:spcPts val="0"/>
              </a:spcAft>
              <a:buNone/>
            </a:pPr>
            <a:endParaRPr lang="en-US" sz="2800">
              <a:effectLst/>
              <a:ea typeface="Times New Roman" panose="02020603050405020304" pitchFamily="18" charset="0"/>
              <a:cs typeface="Times New Roman" panose="02020603050405020304" pitchFamily="18" charset="0"/>
            </a:endParaRPr>
          </a:p>
          <a:p>
            <a:pPr marL="0" indent="0">
              <a:buNone/>
            </a:pPr>
            <a:r>
              <a:rPr lang="en-US" sz="2800">
                <a:ea typeface="Times New Roman" panose="02020603050405020304" pitchFamily="18" charset="0"/>
                <a:cs typeface="Times New Roman" panose="02020603050405020304" pitchFamily="18" charset="0"/>
              </a:rPr>
              <a:t>It is mutually understood that the classroom teacher will need to begin supervised transitions in the previous instructional block to ensure protected time of planning, duty free lunchtime, or professional time. </a:t>
            </a:r>
          </a:p>
          <a:p>
            <a:endParaRPr lang="en-US" sz="3200">
              <a:effectLst/>
              <a:highlight>
                <a:srgbClr val="FFFFFF"/>
              </a:highlight>
              <a:ea typeface="Times New Roman" panose="02020603050405020304" pitchFamily="18" charset="0"/>
              <a:cs typeface="Times New Roman" panose="02020603050405020304" pitchFamily="18" charset="0"/>
            </a:endParaRPr>
          </a:p>
        </p:txBody>
      </p:sp>
      <p:pic>
        <p:nvPicPr>
          <p:cNvPr id="14338" name="Picture 2" descr="Grades K - 4 - Fort Lee Public Schools">
            <a:extLst>
              <a:ext uri="{FF2B5EF4-FFF2-40B4-BE49-F238E27FC236}">
                <a16:creationId xmlns:a16="http://schemas.microsoft.com/office/drawing/2014/main" id="{C2831D8D-EB24-4E62-AB23-5CC4D3359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7530" y="2984303"/>
            <a:ext cx="3452600" cy="21558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FFB83E-4624-447D-AB4E-C5C1940912E0}"/>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#47</a:t>
            </a:r>
          </a:p>
        </p:txBody>
      </p:sp>
    </p:spTree>
    <p:extLst>
      <p:ext uri="{BB962C8B-B14F-4D97-AF65-F5344CB8AC3E}">
        <p14:creationId xmlns:p14="http://schemas.microsoft.com/office/powerpoint/2010/main" val="1862191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4CBB-D391-D2A0-DC90-8B4CBAD9D2F8}"/>
              </a:ext>
            </a:extLst>
          </p:cNvPr>
          <p:cNvSpPr>
            <a:spLocks noGrp="1"/>
          </p:cNvSpPr>
          <p:nvPr>
            <p:ph type="title"/>
          </p:nvPr>
        </p:nvSpPr>
        <p:spPr>
          <a:xfrm>
            <a:off x="643050" y="642255"/>
            <a:ext cx="10905900" cy="1499616"/>
          </a:xfrm>
        </p:spPr>
        <p:txBody>
          <a:bodyPr>
            <a:noAutofit/>
          </a:bodyPr>
          <a:lstStyle/>
          <a:p>
            <a:pPr algn="ctr"/>
            <a:r>
              <a:rPr lang="en-US" sz="4300"/>
              <a:t>Cert Article 7: Certificated Supervision - Secondary</a:t>
            </a:r>
            <a:endParaRPr lang="en-US" sz="4400"/>
          </a:p>
        </p:txBody>
      </p:sp>
      <p:sp>
        <p:nvSpPr>
          <p:cNvPr id="3" name="Content Placeholder 2">
            <a:extLst>
              <a:ext uri="{FF2B5EF4-FFF2-40B4-BE49-F238E27FC236}">
                <a16:creationId xmlns:a16="http://schemas.microsoft.com/office/drawing/2014/main" id="{202CB0E3-1CDC-1EB7-3510-4A4AEC3E9543}"/>
              </a:ext>
            </a:extLst>
          </p:cNvPr>
          <p:cNvSpPr>
            <a:spLocks noGrp="1"/>
          </p:cNvSpPr>
          <p:nvPr>
            <p:ph idx="1"/>
          </p:nvPr>
        </p:nvSpPr>
        <p:spPr>
          <a:xfrm>
            <a:off x="643050" y="2413019"/>
            <a:ext cx="6482181" cy="4023360"/>
          </a:xfrm>
        </p:spPr>
        <p:txBody>
          <a:bodyPr>
            <a:noAutofit/>
          </a:bodyPr>
          <a:lstStyle/>
          <a:p>
            <a:endParaRPr lang="en-US" sz="3200">
              <a:effectLst/>
              <a:ea typeface="Times New Roman" panose="02020603050405020304" pitchFamily="18" charset="0"/>
              <a:cs typeface="Times New Roman" panose="02020603050405020304" pitchFamily="18" charset="0"/>
            </a:endParaRPr>
          </a:p>
          <a:p>
            <a:r>
              <a:rPr lang="en-US" sz="3200">
                <a:effectLst/>
                <a:highlight>
                  <a:srgbClr val="FFFFFF"/>
                </a:highlight>
                <a:ea typeface="Times New Roman" panose="02020603050405020304" pitchFamily="18" charset="0"/>
                <a:cs typeface="Times New Roman" panose="02020603050405020304" pitchFamily="18" charset="0"/>
              </a:rPr>
              <a:t>At secondary, supervision includes standing at doors and/or monitoring common areas during passing times and dismissal.</a:t>
            </a:r>
            <a:r>
              <a:rPr lang="en-US" sz="3200">
                <a:effectLst/>
                <a:ea typeface="Times New Roman" panose="02020603050405020304" pitchFamily="18" charset="0"/>
                <a:cs typeface="Times New Roman" panose="02020603050405020304" pitchFamily="18" charset="0"/>
              </a:rPr>
              <a:t> </a:t>
            </a:r>
            <a:endParaRPr lang="en-US" sz="3200"/>
          </a:p>
        </p:txBody>
      </p:sp>
      <p:pic>
        <p:nvPicPr>
          <p:cNvPr id="15362" name="Picture 2" descr="Apply now for your child's place in secondary school September 2023 before  Oct 31st 2022 | Rowlands Gill Primary School">
            <a:extLst>
              <a:ext uri="{FF2B5EF4-FFF2-40B4-BE49-F238E27FC236}">
                <a16:creationId xmlns:a16="http://schemas.microsoft.com/office/drawing/2014/main" id="{D67EB042-13AC-49AB-AD64-2ED49442E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9590">
            <a:off x="7214732" y="2501547"/>
            <a:ext cx="4678203" cy="3101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67C38A-A155-4F44-8BEC-95982BFBB3D1}"/>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#47</a:t>
            </a:r>
          </a:p>
        </p:txBody>
      </p:sp>
    </p:spTree>
    <p:extLst>
      <p:ext uri="{BB962C8B-B14F-4D97-AF65-F5344CB8AC3E}">
        <p14:creationId xmlns:p14="http://schemas.microsoft.com/office/powerpoint/2010/main" val="227222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AA5A-116F-1272-9208-B3C5A814D6D9}"/>
              </a:ext>
            </a:extLst>
          </p:cNvPr>
          <p:cNvSpPr>
            <a:spLocks noGrp="1"/>
          </p:cNvSpPr>
          <p:nvPr>
            <p:ph type="title"/>
          </p:nvPr>
        </p:nvSpPr>
        <p:spPr>
          <a:xfrm>
            <a:off x="133480" y="616315"/>
            <a:ext cx="10949568" cy="1499616"/>
          </a:xfrm>
        </p:spPr>
        <p:txBody>
          <a:bodyPr>
            <a:noAutofit/>
          </a:bodyPr>
          <a:lstStyle/>
          <a:p>
            <a:pPr algn="ctr"/>
            <a:r>
              <a:rPr lang="en-US" sz="4300"/>
              <a:t>ESP Article 9: Supervision</a:t>
            </a:r>
          </a:p>
        </p:txBody>
      </p:sp>
      <p:sp>
        <p:nvSpPr>
          <p:cNvPr id="3" name="Content Placeholder 2">
            <a:extLst>
              <a:ext uri="{FF2B5EF4-FFF2-40B4-BE49-F238E27FC236}">
                <a16:creationId xmlns:a16="http://schemas.microsoft.com/office/drawing/2014/main" id="{A7CAF170-BF15-9AC9-20E1-A0397CA6362F}"/>
              </a:ext>
            </a:extLst>
          </p:cNvPr>
          <p:cNvSpPr>
            <a:spLocks noGrp="1"/>
          </p:cNvSpPr>
          <p:nvPr>
            <p:ph idx="1"/>
          </p:nvPr>
        </p:nvSpPr>
        <p:spPr>
          <a:xfrm>
            <a:off x="715371" y="3209950"/>
            <a:ext cx="6908909" cy="2521315"/>
          </a:xfrm>
        </p:spPr>
        <p:txBody>
          <a:bodyPr>
            <a:normAutofit/>
          </a:bodyPr>
          <a:lstStyle/>
          <a:p>
            <a:r>
              <a:rPr lang="en-US" sz="4000">
                <a:latin typeface="+mj-lt"/>
              </a:rPr>
              <a:t>ESP Supervision:  Office personnel should not be supervising students other than transitionally.</a:t>
            </a:r>
          </a:p>
          <a:p>
            <a:endParaRPr lang="en-US" sz="3600">
              <a:solidFill>
                <a:srgbClr val="000000"/>
              </a:solidFill>
              <a:effectLst/>
              <a:latin typeface="+mj-lt"/>
              <a:ea typeface="Times New Roman" panose="02020603050405020304" pitchFamily="18" charset="0"/>
            </a:endParaRPr>
          </a:p>
          <a:p>
            <a:endParaRPr lang="en-US" sz="3600">
              <a:solidFill>
                <a:srgbClr val="000000"/>
              </a:solidFill>
              <a:effectLst/>
              <a:latin typeface="+mj-lt"/>
              <a:ea typeface="Times New Roman" panose="02020603050405020304" pitchFamily="18" charset="0"/>
            </a:endParaRPr>
          </a:p>
        </p:txBody>
      </p:sp>
      <p:sp>
        <p:nvSpPr>
          <p:cNvPr id="4" name="AutoShape 2" descr="Supervisor Support - What's your formula? by Brian Washburn">
            <a:extLst>
              <a:ext uri="{FF2B5EF4-FFF2-40B4-BE49-F238E27FC236}">
                <a16:creationId xmlns:a16="http://schemas.microsoft.com/office/drawing/2014/main" id="{66294F51-2B03-4A7D-A924-CD6C86122A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Supervisor Support - What's your formula? by Brian Washburn">
            <a:extLst>
              <a:ext uri="{FF2B5EF4-FFF2-40B4-BE49-F238E27FC236}">
                <a16:creationId xmlns:a16="http://schemas.microsoft.com/office/drawing/2014/main" id="{83045763-5ECB-45A7-B043-47746AF0D95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03580662-D9DC-4F5B-B947-A438748E70A8}"/>
              </a:ext>
            </a:extLst>
          </p:cNvPr>
          <p:cNvPicPr>
            <a:picLocks noChangeAspect="1"/>
          </p:cNvPicPr>
          <p:nvPr/>
        </p:nvPicPr>
        <p:blipFill>
          <a:blip r:embed="rId3"/>
          <a:stretch>
            <a:fillRect/>
          </a:stretch>
        </p:blipFill>
        <p:spPr>
          <a:xfrm>
            <a:off x="6858001" y="1388499"/>
            <a:ext cx="5436786" cy="5436786"/>
          </a:xfrm>
          <a:prstGeom prst="rect">
            <a:avLst/>
          </a:prstGeom>
        </p:spPr>
      </p:pic>
    </p:spTree>
    <p:extLst>
      <p:ext uri="{BB962C8B-B14F-4D97-AF65-F5344CB8AC3E}">
        <p14:creationId xmlns:p14="http://schemas.microsoft.com/office/powerpoint/2010/main" val="312846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F021-2668-49FF-AF43-0B8E2E477D92}"/>
              </a:ext>
            </a:extLst>
          </p:cNvPr>
          <p:cNvSpPr>
            <a:spLocks noGrp="1"/>
          </p:cNvSpPr>
          <p:nvPr>
            <p:ph type="title"/>
          </p:nvPr>
        </p:nvSpPr>
        <p:spPr/>
        <p:txBody>
          <a:bodyPr/>
          <a:lstStyle/>
          <a:p>
            <a:r>
              <a:rPr lang="en-US"/>
              <a:t>Directions and task</a:t>
            </a:r>
          </a:p>
        </p:txBody>
      </p:sp>
      <p:sp>
        <p:nvSpPr>
          <p:cNvPr id="3" name="Content Placeholder 2">
            <a:extLst>
              <a:ext uri="{FF2B5EF4-FFF2-40B4-BE49-F238E27FC236}">
                <a16:creationId xmlns:a16="http://schemas.microsoft.com/office/drawing/2014/main" id="{CFE796FF-5805-431D-A66C-6CE966981EBE}"/>
              </a:ext>
            </a:extLst>
          </p:cNvPr>
          <p:cNvSpPr>
            <a:spLocks noGrp="1"/>
          </p:cNvSpPr>
          <p:nvPr>
            <p:ph idx="1"/>
          </p:nvPr>
        </p:nvSpPr>
        <p:spPr>
          <a:xfrm>
            <a:off x="1024128" y="2286000"/>
            <a:ext cx="8885991" cy="4023360"/>
          </a:xfrm>
        </p:spPr>
        <p:txBody>
          <a:bodyPr>
            <a:normAutofit/>
          </a:bodyPr>
          <a:lstStyle/>
          <a:p>
            <a:r>
              <a:rPr lang="en-US" sz="2800"/>
              <a:t>Select your school from the breakout room options</a:t>
            </a:r>
          </a:p>
          <a:p>
            <a:r>
              <a:rPr lang="en-US" sz="2800"/>
              <a:t>Meet as a school team and discuss selected scenarios or unpack an actual activity or event that has occurred at your school site</a:t>
            </a:r>
          </a:p>
          <a:p>
            <a:r>
              <a:rPr lang="en-US" sz="2800"/>
              <a:t>Calibrate as a team</a:t>
            </a:r>
          </a:p>
          <a:p>
            <a:r>
              <a:rPr lang="en-US" sz="2800"/>
              <a:t>Use the CBA document to address the scenario – noting section, page number, and specific language that supports your understanding</a:t>
            </a:r>
          </a:p>
        </p:txBody>
      </p:sp>
      <p:pic>
        <p:nvPicPr>
          <p:cNvPr id="4" name="Picture 2" descr="Teamwork is dreamwork: pushing the boundaries in breakout roomsELT Learning  Journeys">
            <a:extLst>
              <a:ext uri="{FF2B5EF4-FFF2-40B4-BE49-F238E27FC236}">
                <a16:creationId xmlns:a16="http://schemas.microsoft.com/office/drawing/2014/main" id="{2B103F31-302E-4D76-9ECD-80A328D4F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20" y="65887"/>
            <a:ext cx="2244811" cy="230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27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work is dreamwork: pushing the boundaries in breakout roomsELT Learning  Journeys">
            <a:extLst>
              <a:ext uri="{FF2B5EF4-FFF2-40B4-BE49-F238E27FC236}">
                <a16:creationId xmlns:a16="http://schemas.microsoft.com/office/drawing/2014/main" id="{666177BD-C261-46D6-AE2E-BDF6CE68F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20" y="65887"/>
            <a:ext cx="2244811" cy="23079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4568" y="842264"/>
            <a:ext cx="9720072" cy="996794"/>
          </a:xfrm>
        </p:spPr>
        <p:txBody>
          <a:bodyPr/>
          <a:lstStyle/>
          <a:p>
            <a:pPr algn="ctr"/>
            <a:r>
              <a:rPr lang="en-US">
                <a:solidFill>
                  <a:schemeClr val="accent1">
                    <a:lumMod val="75000"/>
                  </a:schemeClr>
                </a:solidFill>
              </a:rPr>
              <a:t>Scenarios </a:t>
            </a:r>
            <a:endParaRPr lang="en-US" sz="1800">
              <a:solidFill>
                <a:schemeClr val="accent1">
                  <a:lumMod val="75000"/>
                </a:schemeClr>
              </a:solidFill>
            </a:endParaRPr>
          </a:p>
        </p:txBody>
      </p:sp>
      <p:sp>
        <p:nvSpPr>
          <p:cNvPr id="3" name="Content Placeholder 2"/>
          <p:cNvSpPr>
            <a:spLocks noGrp="1"/>
          </p:cNvSpPr>
          <p:nvPr>
            <p:ph idx="1"/>
          </p:nvPr>
        </p:nvSpPr>
        <p:spPr>
          <a:xfrm>
            <a:off x="918669" y="2128415"/>
            <a:ext cx="9021914" cy="4220627"/>
          </a:xfrm>
        </p:spPr>
        <p:txBody>
          <a:bodyPr vert="horz" lIns="45720" tIns="45720" rIns="45720" bIns="45720" rtlCol="0" anchor="t">
            <a:noAutofit/>
          </a:bodyPr>
          <a:lstStyle/>
          <a:p>
            <a:pPr>
              <a:buFont typeface="Wingdings" panose="05000000000000000000" pitchFamily="2" charset="2"/>
              <a:buChar char="§"/>
            </a:pPr>
            <a:r>
              <a:rPr lang="en-US" sz="2400" dirty="0"/>
              <a:t>At our Middle School, it has been a real challenge to find enough planning time to meet the 180 hour minimum – can we count the common planning time on Early Release Days as part of the 180 hours?</a:t>
            </a:r>
          </a:p>
          <a:p>
            <a:pPr>
              <a:buFont typeface="Wingdings" panose="05000000000000000000" pitchFamily="2" charset="2"/>
              <a:buChar char="§"/>
            </a:pPr>
            <a:r>
              <a:rPr lang="en-US" sz="2400" dirty="0"/>
              <a:t>The hallways are getting pretty </a:t>
            </a:r>
            <a:r>
              <a:rPr lang="en-US" sz="2400"/>
              <a:t>hectic </a:t>
            </a:r>
            <a:r>
              <a:rPr lang="en-US" sz="2400" dirty="0"/>
              <a:t>at our middle school during passing time, and we are having quite a few students tardy.</a:t>
            </a:r>
            <a:r>
              <a:rPr lang="en-US" sz="2400"/>
              <a:t> </a:t>
            </a:r>
            <a:r>
              <a:rPr lang="en-US" sz="2400" dirty="0"/>
              <a:t> Can teachers be asked to help out in the hallways during passing time?</a:t>
            </a:r>
          </a:p>
          <a:p>
            <a:pPr>
              <a:buFont typeface="Wingdings" panose="05000000000000000000" pitchFamily="2" charset="2"/>
              <a:buChar char="§"/>
            </a:pPr>
            <a:r>
              <a:rPr lang="en-US" sz="2400" dirty="0"/>
              <a:t>There are 8 students in the office waiting to see one of our admin, and they are noisy and are distracting the work of our office staff.</a:t>
            </a:r>
            <a:r>
              <a:rPr lang="en-US" sz="2400"/>
              <a:t> </a:t>
            </a:r>
            <a:r>
              <a:rPr lang="en-US" sz="2400" dirty="0"/>
              <a:t> How should this be handled?</a:t>
            </a:r>
          </a:p>
        </p:txBody>
      </p:sp>
    </p:spTree>
    <p:extLst>
      <p:ext uri="{BB962C8B-B14F-4D97-AF65-F5344CB8AC3E}">
        <p14:creationId xmlns:p14="http://schemas.microsoft.com/office/powerpoint/2010/main" val="12758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work is dreamwork: pushing the boundaries in breakout roomsELT Learning  Journeys">
            <a:extLst>
              <a:ext uri="{FF2B5EF4-FFF2-40B4-BE49-F238E27FC236}">
                <a16:creationId xmlns:a16="http://schemas.microsoft.com/office/drawing/2014/main" id="{666177BD-C261-46D6-AE2E-BDF6CE68F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9998" y="344424"/>
            <a:ext cx="1689833" cy="1737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4568" y="344424"/>
            <a:ext cx="9720072" cy="996794"/>
          </a:xfrm>
        </p:spPr>
        <p:txBody>
          <a:bodyPr/>
          <a:lstStyle/>
          <a:p>
            <a:pPr algn="ctr"/>
            <a:r>
              <a:rPr lang="en-US" dirty="0">
                <a:solidFill>
                  <a:schemeClr val="accent1">
                    <a:lumMod val="75000"/>
                  </a:schemeClr>
                </a:solidFill>
              </a:rPr>
              <a:t>Breakout rooms </a:t>
            </a:r>
            <a:endParaRPr lang="en-US" sz="1800" dirty="0">
              <a:solidFill>
                <a:schemeClr val="accent1">
                  <a:lumMod val="75000"/>
                </a:schemeClr>
              </a:solidFill>
            </a:endParaRPr>
          </a:p>
        </p:txBody>
      </p:sp>
      <p:graphicFrame>
        <p:nvGraphicFramePr>
          <p:cNvPr id="8" name="Content Placeholder 7">
            <a:extLst>
              <a:ext uri="{FF2B5EF4-FFF2-40B4-BE49-F238E27FC236}">
                <a16:creationId xmlns:a16="http://schemas.microsoft.com/office/drawing/2014/main" id="{0D0A3CD6-8248-41CE-A390-C81FA6928E4D}"/>
              </a:ext>
            </a:extLst>
          </p:cNvPr>
          <p:cNvGraphicFramePr>
            <a:graphicFrameLocks noGrp="1"/>
          </p:cNvGraphicFramePr>
          <p:nvPr>
            <p:ph idx="1"/>
            <p:extLst>
              <p:ext uri="{D42A27DB-BD31-4B8C-83A1-F6EECF244321}">
                <p14:modId xmlns:p14="http://schemas.microsoft.com/office/powerpoint/2010/main" val="4136462834"/>
              </p:ext>
            </p:extLst>
          </p:nvPr>
        </p:nvGraphicFramePr>
        <p:xfrm>
          <a:off x="186629" y="2081784"/>
          <a:ext cx="11818741" cy="4079240"/>
        </p:xfrm>
        <a:graphic>
          <a:graphicData uri="http://schemas.openxmlformats.org/drawingml/2006/table">
            <a:tbl>
              <a:tblPr firstRow="1" bandRow="1">
                <a:tableStyleId>{5C22544A-7EE6-4342-B048-85BDC9FD1C3A}</a:tableStyleId>
              </a:tblPr>
              <a:tblGrid>
                <a:gridCol w="1074431">
                  <a:extLst>
                    <a:ext uri="{9D8B030D-6E8A-4147-A177-3AD203B41FA5}">
                      <a16:colId xmlns:a16="http://schemas.microsoft.com/office/drawing/2014/main" val="1243302762"/>
                    </a:ext>
                  </a:extLst>
                </a:gridCol>
                <a:gridCol w="1074431">
                  <a:extLst>
                    <a:ext uri="{9D8B030D-6E8A-4147-A177-3AD203B41FA5}">
                      <a16:colId xmlns:a16="http://schemas.microsoft.com/office/drawing/2014/main" val="2491884128"/>
                    </a:ext>
                  </a:extLst>
                </a:gridCol>
                <a:gridCol w="1074431">
                  <a:extLst>
                    <a:ext uri="{9D8B030D-6E8A-4147-A177-3AD203B41FA5}">
                      <a16:colId xmlns:a16="http://schemas.microsoft.com/office/drawing/2014/main" val="2488578351"/>
                    </a:ext>
                  </a:extLst>
                </a:gridCol>
                <a:gridCol w="1074431">
                  <a:extLst>
                    <a:ext uri="{9D8B030D-6E8A-4147-A177-3AD203B41FA5}">
                      <a16:colId xmlns:a16="http://schemas.microsoft.com/office/drawing/2014/main" val="2291175811"/>
                    </a:ext>
                  </a:extLst>
                </a:gridCol>
                <a:gridCol w="1074431">
                  <a:extLst>
                    <a:ext uri="{9D8B030D-6E8A-4147-A177-3AD203B41FA5}">
                      <a16:colId xmlns:a16="http://schemas.microsoft.com/office/drawing/2014/main" val="2221698850"/>
                    </a:ext>
                  </a:extLst>
                </a:gridCol>
                <a:gridCol w="1028039">
                  <a:extLst>
                    <a:ext uri="{9D8B030D-6E8A-4147-A177-3AD203B41FA5}">
                      <a16:colId xmlns:a16="http://schemas.microsoft.com/office/drawing/2014/main" val="2443936478"/>
                    </a:ext>
                  </a:extLst>
                </a:gridCol>
                <a:gridCol w="1120823">
                  <a:extLst>
                    <a:ext uri="{9D8B030D-6E8A-4147-A177-3AD203B41FA5}">
                      <a16:colId xmlns:a16="http://schemas.microsoft.com/office/drawing/2014/main" val="1157724443"/>
                    </a:ext>
                  </a:extLst>
                </a:gridCol>
                <a:gridCol w="1074431">
                  <a:extLst>
                    <a:ext uri="{9D8B030D-6E8A-4147-A177-3AD203B41FA5}">
                      <a16:colId xmlns:a16="http://schemas.microsoft.com/office/drawing/2014/main" val="3854847797"/>
                    </a:ext>
                  </a:extLst>
                </a:gridCol>
                <a:gridCol w="1074431">
                  <a:extLst>
                    <a:ext uri="{9D8B030D-6E8A-4147-A177-3AD203B41FA5}">
                      <a16:colId xmlns:a16="http://schemas.microsoft.com/office/drawing/2014/main" val="2118961356"/>
                    </a:ext>
                  </a:extLst>
                </a:gridCol>
                <a:gridCol w="1074431">
                  <a:extLst>
                    <a:ext uri="{9D8B030D-6E8A-4147-A177-3AD203B41FA5}">
                      <a16:colId xmlns:a16="http://schemas.microsoft.com/office/drawing/2014/main" val="2277900169"/>
                    </a:ext>
                  </a:extLst>
                </a:gridCol>
                <a:gridCol w="1074431">
                  <a:extLst>
                    <a:ext uri="{9D8B030D-6E8A-4147-A177-3AD203B41FA5}">
                      <a16:colId xmlns:a16="http://schemas.microsoft.com/office/drawing/2014/main" val="4131719343"/>
                    </a:ext>
                  </a:extLst>
                </a:gridCol>
              </a:tblGrid>
              <a:tr h="370840">
                <a:tc>
                  <a:txBody>
                    <a:bodyPr/>
                    <a:lstStyle/>
                    <a:p>
                      <a:r>
                        <a:rPr lang="en-US" dirty="0"/>
                        <a:t>School</a:t>
                      </a:r>
                    </a:p>
                  </a:txBody>
                  <a:tcPr/>
                </a:tc>
                <a:tc>
                  <a:txBody>
                    <a:bodyPr/>
                    <a:lstStyle/>
                    <a:p>
                      <a:r>
                        <a:rPr lang="en-US" dirty="0"/>
                        <a:t>Breakout</a:t>
                      </a:r>
                    </a:p>
                  </a:txBody>
                  <a:tcPr/>
                </a:tc>
                <a:tc>
                  <a:txBody>
                    <a:bodyPr/>
                    <a:lstStyle/>
                    <a:p>
                      <a:endParaRPr lang="en-US"/>
                    </a:p>
                  </a:txBody>
                  <a:tcPr/>
                </a:tc>
                <a:tc>
                  <a:txBody>
                    <a:bodyPr/>
                    <a:lstStyle/>
                    <a:p>
                      <a:r>
                        <a:rPr lang="en-US" dirty="0"/>
                        <a:t>School</a:t>
                      </a:r>
                    </a:p>
                  </a:txBody>
                  <a:tcPr/>
                </a:tc>
                <a:tc>
                  <a:txBody>
                    <a:bodyPr/>
                    <a:lstStyle/>
                    <a:p>
                      <a:r>
                        <a:rPr lang="en-US" dirty="0"/>
                        <a:t>Breakout</a:t>
                      </a:r>
                    </a:p>
                  </a:txBody>
                  <a:tcPr/>
                </a:tc>
                <a:tc>
                  <a:txBody>
                    <a:bodyPr/>
                    <a:lstStyle/>
                    <a:p>
                      <a:endParaRPr lang="en-US" dirty="0"/>
                    </a:p>
                  </a:txBody>
                  <a:tcPr/>
                </a:tc>
                <a:tc>
                  <a:txBody>
                    <a:bodyPr/>
                    <a:lstStyle/>
                    <a:p>
                      <a:r>
                        <a:rPr lang="en-US" dirty="0"/>
                        <a:t>School </a:t>
                      </a:r>
                    </a:p>
                  </a:txBody>
                  <a:tcPr/>
                </a:tc>
                <a:tc>
                  <a:txBody>
                    <a:bodyPr/>
                    <a:lstStyle/>
                    <a:p>
                      <a:r>
                        <a:rPr lang="en-US" dirty="0"/>
                        <a:t>Breakout</a:t>
                      </a:r>
                    </a:p>
                  </a:txBody>
                  <a:tcPr/>
                </a:tc>
                <a:tc>
                  <a:txBody>
                    <a:bodyPr/>
                    <a:lstStyle/>
                    <a:p>
                      <a:endParaRPr lang="en-US" dirty="0"/>
                    </a:p>
                  </a:txBody>
                  <a:tcPr/>
                </a:tc>
                <a:tc>
                  <a:txBody>
                    <a:bodyPr/>
                    <a:lstStyle/>
                    <a:p>
                      <a:r>
                        <a:rPr lang="en-US" dirty="0"/>
                        <a:t>School</a:t>
                      </a:r>
                    </a:p>
                  </a:txBody>
                  <a:tcPr/>
                </a:tc>
                <a:tc>
                  <a:txBody>
                    <a:bodyPr/>
                    <a:lstStyle/>
                    <a:p>
                      <a:r>
                        <a:rPr lang="en-US" dirty="0"/>
                        <a:t>Breakout</a:t>
                      </a:r>
                    </a:p>
                  </a:txBody>
                  <a:tcPr/>
                </a:tc>
                <a:extLst>
                  <a:ext uri="{0D108BD9-81ED-4DB2-BD59-A6C34878D82A}">
                    <a16:rowId xmlns:a16="http://schemas.microsoft.com/office/drawing/2014/main" val="1212231212"/>
                  </a:ext>
                </a:extLst>
              </a:tr>
              <a:tr h="370840">
                <a:tc>
                  <a:txBody>
                    <a:bodyPr/>
                    <a:lstStyle/>
                    <a:p>
                      <a:r>
                        <a:rPr lang="en-US" dirty="0"/>
                        <a:t>TBHS</a:t>
                      </a:r>
                    </a:p>
                  </a:txBody>
                  <a:tcPr/>
                </a:tc>
                <a:tc>
                  <a:txBody>
                    <a:bodyPr/>
                    <a:lstStyle/>
                    <a:p>
                      <a:r>
                        <a:rPr lang="en-US" dirty="0"/>
                        <a:t>1</a:t>
                      </a:r>
                    </a:p>
                  </a:txBody>
                  <a:tcPr/>
                </a:tc>
                <a:tc>
                  <a:txBody>
                    <a:bodyPr/>
                    <a:lstStyle/>
                    <a:p>
                      <a:endParaRPr lang="en-US" dirty="0"/>
                    </a:p>
                  </a:txBody>
                  <a:tcPr/>
                </a:tc>
                <a:tc>
                  <a:txBody>
                    <a:bodyPr/>
                    <a:lstStyle/>
                    <a:p>
                      <a:r>
                        <a:rPr lang="en-US" dirty="0"/>
                        <a:t>DEC</a:t>
                      </a:r>
                    </a:p>
                  </a:txBody>
                  <a:tcPr/>
                </a:tc>
                <a:tc>
                  <a:txBody>
                    <a:bodyPr/>
                    <a:lstStyle/>
                    <a:p>
                      <a:r>
                        <a:rPr lang="en-US" dirty="0"/>
                        <a:t>11</a:t>
                      </a:r>
                    </a:p>
                  </a:txBody>
                  <a:tcPr/>
                </a:tc>
                <a:tc>
                  <a:txBody>
                    <a:bodyPr/>
                    <a:lstStyle/>
                    <a:p>
                      <a:endParaRPr lang="en-US" dirty="0"/>
                    </a:p>
                  </a:txBody>
                  <a:tcPr/>
                </a:tc>
                <a:tc>
                  <a:txBody>
                    <a:bodyPr/>
                    <a:lstStyle/>
                    <a:p>
                      <a:r>
                        <a:rPr lang="en-US" dirty="0"/>
                        <a:t>FWHS</a:t>
                      </a:r>
                    </a:p>
                  </a:txBody>
                  <a:tcPr/>
                </a:tc>
                <a:tc>
                  <a:txBody>
                    <a:bodyPr/>
                    <a:lstStyle/>
                    <a:p>
                      <a:r>
                        <a:rPr lang="en-US" dirty="0"/>
                        <a:t>21</a:t>
                      </a:r>
                    </a:p>
                  </a:txBody>
                  <a:tcPr/>
                </a:tc>
                <a:tc>
                  <a:txBody>
                    <a:bodyPr/>
                    <a:lstStyle/>
                    <a:p>
                      <a:endParaRPr lang="en-US"/>
                    </a:p>
                  </a:txBody>
                  <a:tcPr/>
                </a:tc>
                <a:tc>
                  <a:txBody>
                    <a:bodyPr/>
                    <a:lstStyle/>
                    <a:p>
                      <a:r>
                        <a:rPr lang="en-US" dirty="0"/>
                        <a:t>TJHS</a:t>
                      </a:r>
                    </a:p>
                  </a:txBody>
                  <a:tcPr/>
                </a:tc>
                <a:tc>
                  <a:txBody>
                    <a:bodyPr/>
                    <a:lstStyle/>
                    <a:p>
                      <a:r>
                        <a:rPr lang="en-US" dirty="0"/>
                        <a:t>29</a:t>
                      </a:r>
                    </a:p>
                  </a:txBody>
                  <a:tcPr/>
                </a:tc>
                <a:extLst>
                  <a:ext uri="{0D108BD9-81ED-4DB2-BD59-A6C34878D82A}">
                    <a16:rowId xmlns:a16="http://schemas.microsoft.com/office/drawing/2014/main" val="356927707"/>
                  </a:ext>
                </a:extLst>
              </a:tr>
              <a:tr h="370840">
                <a:tc>
                  <a:txBody>
                    <a:bodyPr/>
                    <a:lstStyle/>
                    <a:p>
                      <a:r>
                        <a:rPr lang="en-US" dirty="0"/>
                        <a:t>ILH</a:t>
                      </a:r>
                    </a:p>
                  </a:txBody>
                  <a:tcPr/>
                </a:tc>
                <a:tc>
                  <a:txBody>
                    <a:bodyPr/>
                    <a:lstStyle/>
                    <a:p>
                      <a:r>
                        <a:rPr lang="en-US" dirty="0"/>
                        <a:t>2</a:t>
                      </a:r>
                    </a:p>
                  </a:txBody>
                  <a:tcPr/>
                </a:tc>
                <a:tc>
                  <a:txBody>
                    <a:bodyPr/>
                    <a:lstStyle/>
                    <a:p>
                      <a:endParaRPr lang="en-US"/>
                    </a:p>
                  </a:txBody>
                  <a:tcPr/>
                </a:tc>
                <a:tc>
                  <a:txBody>
                    <a:bodyPr/>
                    <a:lstStyle/>
                    <a:p>
                      <a:r>
                        <a:rPr lang="en-US" dirty="0"/>
                        <a:t>LAK</a:t>
                      </a:r>
                    </a:p>
                  </a:txBody>
                  <a:tcPr/>
                </a:tc>
                <a:tc>
                  <a:txBody>
                    <a:bodyPr/>
                    <a:lstStyle/>
                    <a:p>
                      <a:r>
                        <a:rPr lang="en-US" dirty="0"/>
                        <a:t>12</a:t>
                      </a:r>
                    </a:p>
                  </a:txBody>
                  <a:tcPr/>
                </a:tc>
                <a:tc>
                  <a:txBody>
                    <a:bodyPr/>
                    <a:lstStyle/>
                    <a:p>
                      <a:endParaRPr lang="en-US" dirty="0"/>
                    </a:p>
                  </a:txBody>
                  <a:tcPr/>
                </a:tc>
                <a:tc>
                  <a:txBody>
                    <a:bodyPr/>
                    <a:lstStyle/>
                    <a:p>
                      <a:r>
                        <a:rPr lang="en-US" dirty="0"/>
                        <a:t>SAC</a:t>
                      </a:r>
                    </a:p>
                  </a:txBody>
                  <a:tcPr/>
                </a:tc>
                <a:tc>
                  <a:txBody>
                    <a:bodyPr/>
                    <a:lstStyle/>
                    <a:p>
                      <a:r>
                        <a:rPr lang="en-US" dirty="0"/>
                        <a:t>22</a:t>
                      </a:r>
                    </a:p>
                  </a:txBody>
                  <a:tcPr/>
                </a:tc>
                <a:tc>
                  <a:txBody>
                    <a:bodyPr/>
                    <a:lstStyle/>
                    <a:p>
                      <a:endParaRPr lang="en-US"/>
                    </a:p>
                  </a:txBody>
                  <a:tcPr/>
                </a:tc>
                <a:tc>
                  <a:txBody>
                    <a:bodyPr/>
                    <a:lstStyle/>
                    <a:p>
                      <a:r>
                        <a:rPr lang="en-US" dirty="0"/>
                        <a:t>EVG</a:t>
                      </a:r>
                    </a:p>
                  </a:txBody>
                  <a:tcPr/>
                </a:tc>
                <a:tc>
                  <a:txBody>
                    <a:bodyPr/>
                    <a:lstStyle/>
                    <a:p>
                      <a:r>
                        <a:rPr lang="en-US" dirty="0"/>
                        <a:t>30</a:t>
                      </a:r>
                    </a:p>
                  </a:txBody>
                  <a:tcPr/>
                </a:tc>
                <a:extLst>
                  <a:ext uri="{0D108BD9-81ED-4DB2-BD59-A6C34878D82A}">
                    <a16:rowId xmlns:a16="http://schemas.microsoft.com/office/drawing/2014/main" val="1102858500"/>
                  </a:ext>
                </a:extLst>
              </a:tr>
              <a:tr h="370840">
                <a:tc>
                  <a:txBody>
                    <a:bodyPr/>
                    <a:lstStyle/>
                    <a:p>
                      <a:r>
                        <a:rPr lang="en-US" dirty="0"/>
                        <a:t>SEQ</a:t>
                      </a:r>
                    </a:p>
                  </a:txBody>
                  <a:tcPr/>
                </a:tc>
                <a:tc>
                  <a:txBody>
                    <a:bodyPr/>
                    <a:lstStyle/>
                    <a:p>
                      <a:r>
                        <a:rPr lang="en-US" dirty="0"/>
                        <a:t>3</a:t>
                      </a:r>
                    </a:p>
                  </a:txBody>
                  <a:tcPr/>
                </a:tc>
                <a:tc>
                  <a:txBody>
                    <a:bodyPr/>
                    <a:lstStyle/>
                    <a:p>
                      <a:endParaRPr lang="en-US"/>
                    </a:p>
                  </a:txBody>
                  <a:tcPr/>
                </a:tc>
                <a:tc>
                  <a:txBody>
                    <a:bodyPr/>
                    <a:lstStyle/>
                    <a:p>
                      <a:r>
                        <a:rPr lang="en-US" dirty="0"/>
                        <a:t>TAF</a:t>
                      </a:r>
                    </a:p>
                  </a:txBody>
                  <a:tcPr/>
                </a:tc>
                <a:tc>
                  <a:txBody>
                    <a:bodyPr/>
                    <a:lstStyle/>
                    <a:p>
                      <a:r>
                        <a:rPr lang="en-US" dirty="0"/>
                        <a:t>13</a:t>
                      </a:r>
                    </a:p>
                  </a:txBody>
                  <a:tcPr/>
                </a:tc>
                <a:tc>
                  <a:txBody>
                    <a:bodyPr/>
                    <a:lstStyle/>
                    <a:p>
                      <a:endParaRPr lang="en-US"/>
                    </a:p>
                  </a:txBody>
                  <a:tcPr/>
                </a:tc>
                <a:tc>
                  <a:txBody>
                    <a:bodyPr/>
                    <a:lstStyle/>
                    <a:p>
                      <a:r>
                        <a:rPr lang="en-US" dirty="0"/>
                        <a:t>LGV</a:t>
                      </a:r>
                    </a:p>
                  </a:txBody>
                  <a:tcPr/>
                </a:tc>
                <a:tc>
                  <a:txBody>
                    <a:bodyPr/>
                    <a:lstStyle/>
                    <a:p>
                      <a:r>
                        <a:rPr lang="en-US" dirty="0"/>
                        <a:t>23</a:t>
                      </a:r>
                    </a:p>
                  </a:txBody>
                  <a:tcPr/>
                </a:tc>
                <a:tc>
                  <a:txBody>
                    <a:bodyPr/>
                    <a:lstStyle/>
                    <a:p>
                      <a:endParaRPr lang="en-US"/>
                    </a:p>
                  </a:txBody>
                  <a:tcPr/>
                </a:tc>
                <a:tc>
                  <a:txBody>
                    <a:bodyPr/>
                    <a:lstStyle/>
                    <a:p>
                      <a:r>
                        <a:rPr lang="en-US" dirty="0"/>
                        <a:t>KIL</a:t>
                      </a:r>
                    </a:p>
                  </a:txBody>
                  <a:tcPr/>
                </a:tc>
                <a:tc>
                  <a:txBody>
                    <a:bodyPr/>
                    <a:lstStyle/>
                    <a:p>
                      <a:r>
                        <a:rPr lang="en-US" dirty="0"/>
                        <a:t>31</a:t>
                      </a:r>
                    </a:p>
                  </a:txBody>
                  <a:tcPr/>
                </a:tc>
                <a:extLst>
                  <a:ext uri="{0D108BD9-81ED-4DB2-BD59-A6C34878D82A}">
                    <a16:rowId xmlns:a16="http://schemas.microsoft.com/office/drawing/2014/main" val="1808807521"/>
                  </a:ext>
                </a:extLst>
              </a:tr>
              <a:tr h="370840">
                <a:tc>
                  <a:txBody>
                    <a:bodyPr/>
                    <a:lstStyle/>
                    <a:p>
                      <a:r>
                        <a:rPr lang="en-US" dirty="0"/>
                        <a:t>ENT</a:t>
                      </a:r>
                    </a:p>
                  </a:txBody>
                  <a:tcPr/>
                </a:tc>
                <a:tc>
                  <a:txBody>
                    <a:bodyPr/>
                    <a:lstStyle/>
                    <a:p>
                      <a:r>
                        <a:rPr lang="en-US" dirty="0"/>
                        <a:t>4</a:t>
                      </a:r>
                    </a:p>
                  </a:txBody>
                  <a:tcPr/>
                </a:tc>
                <a:tc>
                  <a:txBody>
                    <a:bodyPr/>
                    <a:lstStyle/>
                    <a:p>
                      <a:endParaRPr lang="en-US"/>
                    </a:p>
                  </a:txBody>
                  <a:tcPr/>
                </a:tc>
                <a:tc>
                  <a:txBody>
                    <a:bodyPr/>
                    <a:lstStyle/>
                    <a:p>
                      <a:r>
                        <a:rPr lang="en-US" dirty="0"/>
                        <a:t>ADE</a:t>
                      </a:r>
                    </a:p>
                  </a:txBody>
                  <a:tcPr/>
                </a:tc>
                <a:tc>
                  <a:txBody>
                    <a:bodyPr/>
                    <a:lstStyle/>
                    <a:p>
                      <a:r>
                        <a:rPr lang="en-US" dirty="0"/>
                        <a:t>14</a:t>
                      </a:r>
                    </a:p>
                  </a:txBody>
                  <a:tcPr/>
                </a:tc>
                <a:tc>
                  <a:txBody>
                    <a:bodyPr/>
                    <a:lstStyle/>
                    <a:p>
                      <a:endParaRPr lang="en-US"/>
                    </a:p>
                  </a:txBody>
                  <a:tcPr/>
                </a:tc>
                <a:tc>
                  <a:txBody>
                    <a:bodyPr/>
                    <a:lstStyle/>
                    <a:p>
                      <a:r>
                        <a:rPr lang="en-US" dirty="0"/>
                        <a:t>MTW</a:t>
                      </a:r>
                    </a:p>
                  </a:txBody>
                  <a:tcPr/>
                </a:tc>
                <a:tc>
                  <a:txBody>
                    <a:bodyPr/>
                    <a:lstStyle/>
                    <a:p>
                      <a:r>
                        <a:rPr lang="en-US" dirty="0"/>
                        <a:t>24</a:t>
                      </a:r>
                    </a:p>
                  </a:txBody>
                  <a:tcPr/>
                </a:tc>
                <a:tc>
                  <a:txBody>
                    <a:bodyPr/>
                    <a:lstStyle/>
                    <a:p>
                      <a:endParaRPr lang="en-US"/>
                    </a:p>
                  </a:txBody>
                  <a:tcPr/>
                </a:tc>
                <a:tc>
                  <a:txBody>
                    <a:bodyPr/>
                    <a:lstStyle/>
                    <a:p>
                      <a:r>
                        <a:rPr lang="en-US" dirty="0"/>
                        <a:t>CAM</a:t>
                      </a:r>
                    </a:p>
                  </a:txBody>
                  <a:tcPr/>
                </a:tc>
                <a:tc>
                  <a:txBody>
                    <a:bodyPr/>
                    <a:lstStyle/>
                    <a:p>
                      <a:r>
                        <a:rPr lang="en-US" dirty="0"/>
                        <a:t>32</a:t>
                      </a:r>
                    </a:p>
                  </a:txBody>
                  <a:tcPr/>
                </a:tc>
                <a:extLst>
                  <a:ext uri="{0D108BD9-81ED-4DB2-BD59-A6C34878D82A}">
                    <a16:rowId xmlns:a16="http://schemas.microsoft.com/office/drawing/2014/main" val="3369477527"/>
                  </a:ext>
                </a:extLst>
              </a:tr>
              <a:tr h="370840">
                <a:tc>
                  <a:txBody>
                    <a:bodyPr/>
                    <a:lstStyle/>
                    <a:p>
                      <a:r>
                        <a:rPr lang="en-US" dirty="0"/>
                        <a:t>LKL</a:t>
                      </a:r>
                    </a:p>
                  </a:txBody>
                  <a:tcPr/>
                </a:tc>
                <a:tc>
                  <a:txBody>
                    <a:bodyPr/>
                    <a:lstStyle/>
                    <a:p>
                      <a:r>
                        <a:rPr lang="en-US" dirty="0"/>
                        <a:t>5</a:t>
                      </a:r>
                    </a:p>
                  </a:txBody>
                  <a:tcPr/>
                </a:tc>
                <a:tc>
                  <a:txBody>
                    <a:bodyPr/>
                    <a:lstStyle/>
                    <a:p>
                      <a:endParaRPr lang="en-US"/>
                    </a:p>
                  </a:txBody>
                  <a:tcPr/>
                </a:tc>
                <a:tc>
                  <a:txBody>
                    <a:bodyPr/>
                    <a:lstStyle/>
                    <a:p>
                      <a:r>
                        <a:rPr lang="en-US" dirty="0"/>
                        <a:t>BRG</a:t>
                      </a:r>
                    </a:p>
                  </a:txBody>
                  <a:tcPr/>
                </a:tc>
                <a:tc>
                  <a:txBody>
                    <a:bodyPr/>
                    <a:lstStyle/>
                    <a:p>
                      <a:r>
                        <a:rPr lang="en-US" dirty="0"/>
                        <a:t>15</a:t>
                      </a:r>
                    </a:p>
                  </a:txBody>
                  <a:tcPr/>
                </a:tc>
                <a:tc>
                  <a:txBody>
                    <a:bodyPr/>
                    <a:lstStyle/>
                    <a:p>
                      <a:endParaRPr lang="en-US"/>
                    </a:p>
                  </a:txBody>
                  <a:tcPr/>
                </a:tc>
                <a:tc>
                  <a:txBody>
                    <a:bodyPr/>
                    <a:lstStyle/>
                    <a:p>
                      <a:r>
                        <a:rPr lang="en-US" dirty="0"/>
                        <a:t>MIR</a:t>
                      </a:r>
                    </a:p>
                  </a:txBody>
                  <a:tcPr/>
                </a:tc>
                <a:tc>
                  <a:txBody>
                    <a:bodyPr/>
                    <a:lstStyle/>
                    <a:p>
                      <a:r>
                        <a:rPr lang="en-US" dirty="0"/>
                        <a:t>25</a:t>
                      </a:r>
                    </a:p>
                  </a:txBody>
                  <a:tcPr/>
                </a:tc>
                <a:tc>
                  <a:txBody>
                    <a:bodyPr/>
                    <a:lstStyle/>
                    <a:p>
                      <a:endParaRPr lang="en-US"/>
                    </a:p>
                  </a:txBody>
                  <a:tcPr/>
                </a:tc>
                <a:tc>
                  <a:txBody>
                    <a:bodyPr/>
                    <a:lstStyle/>
                    <a:p>
                      <a:r>
                        <a:rPr lang="en-US" dirty="0"/>
                        <a:t>LDF</a:t>
                      </a:r>
                    </a:p>
                  </a:txBody>
                  <a:tcPr/>
                </a:tc>
                <a:tc>
                  <a:txBody>
                    <a:bodyPr/>
                    <a:lstStyle/>
                    <a:p>
                      <a:r>
                        <a:rPr lang="en-US" dirty="0"/>
                        <a:t>33</a:t>
                      </a:r>
                    </a:p>
                  </a:txBody>
                  <a:tcPr/>
                </a:tc>
                <a:extLst>
                  <a:ext uri="{0D108BD9-81ED-4DB2-BD59-A6C34878D82A}">
                    <a16:rowId xmlns:a16="http://schemas.microsoft.com/office/drawing/2014/main" val="327772119"/>
                  </a:ext>
                </a:extLst>
              </a:tr>
              <a:tr h="370840">
                <a:tc>
                  <a:txBody>
                    <a:bodyPr/>
                    <a:lstStyle/>
                    <a:p>
                      <a:r>
                        <a:rPr lang="en-US" dirty="0"/>
                        <a:t>PNL</a:t>
                      </a:r>
                    </a:p>
                  </a:txBody>
                  <a:tcPr/>
                </a:tc>
                <a:tc>
                  <a:txBody>
                    <a:bodyPr/>
                    <a:lstStyle/>
                    <a:p>
                      <a:r>
                        <a:rPr lang="en-US" dirty="0"/>
                        <a:t>6</a:t>
                      </a:r>
                    </a:p>
                  </a:txBody>
                  <a:tcPr/>
                </a:tc>
                <a:tc>
                  <a:txBody>
                    <a:bodyPr/>
                    <a:lstStyle/>
                    <a:p>
                      <a:endParaRPr lang="en-US"/>
                    </a:p>
                  </a:txBody>
                  <a:tcPr/>
                </a:tc>
                <a:tc>
                  <a:txBody>
                    <a:bodyPr/>
                    <a:lstStyle/>
                    <a:p>
                      <a:r>
                        <a:rPr lang="en-US" dirty="0"/>
                        <a:t>GGB</a:t>
                      </a:r>
                    </a:p>
                  </a:txBody>
                  <a:tcPr/>
                </a:tc>
                <a:tc>
                  <a:txBody>
                    <a:bodyPr/>
                    <a:lstStyle/>
                    <a:p>
                      <a:r>
                        <a:rPr lang="en-US" dirty="0"/>
                        <a:t>16</a:t>
                      </a:r>
                    </a:p>
                  </a:txBody>
                  <a:tcPr/>
                </a:tc>
                <a:tc>
                  <a:txBody>
                    <a:bodyPr/>
                    <a:lstStyle/>
                    <a:p>
                      <a:endParaRPr lang="en-US"/>
                    </a:p>
                  </a:txBody>
                  <a:tcPr/>
                </a:tc>
                <a:tc>
                  <a:txBody>
                    <a:bodyPr/>
                    <a:lstStyle/>
                    <a:p>
                      <a:r>
                        <a:rPr lang="en-US" dirty="0"/>
                        <a:t>WIL</a:t>
                      </a:r>
                    </a:p>
                  </a:txBody>
                  <a:tcPr/>
                </a:tc>
                <a:tc>
                  <a:txBody>
                    <a:bodyPr/>
                    <a:lstStyle/>
                    <a:p>
                      <a:r>
                        <a:rPr lang="en-US" dirty="0"/>
                        <a:t>26</a:t>
                      </a:r>
                    </a:p>
                  </a:txBody>
                  <a:tcPr/>
                </a:tc>
                <a:tc>
                  <a:txBody>
                    <a:bodyPr/>
                    <a:lstStyle/>
                    <a:p>
                      <a:endParaRPr lang="en-US"/>
                    </a:p>
                  </a:txBody>
                  <a:tcPr/>
                </a:tc>
                <a:tc>
                  <a:txBody>
                    <a:bodyPr/>
                    <a:lstStyle/>
                    <a:p>
                      <a:r>
                        <a:rPr lang="en-US" dirty="0"/>
                        <a:t>MHL</a:t>
                      </a:r>
                    </a:p>
                  </a:txBody>
                  <a:tcPr/>
                </a:tc>
                <a:tc>
                  <a:txBody>
                    <a:bodyPr/>
                    <a:lstStyle/>
                    <a:p>
                      <a:r>
                        <a:rPr lang="en-US" dirty="0"/>
                        <a:t>34</a:t>
                      </a:r>
                    </a:p>
                  </a:txBody>
                  <a:tcPr/>
                </a:tc>
                <a:extLst>
                  <a:ext uri="{0D108BD9-81ED-4DB2-BD59-A6C34878D82A}">
                    <a16:rowId xmlns:a16="http://schemas.microsoft.com/office/drawing/2014/main" val="3309756247"/>
                  </a:ext>
                </a:extLst>
              </a:tr>
              <a:tr h="370840">
                <a:tc>
                  <a:txBody>
                    <a:bodyPr/>
                    <a:lstStyle/>
                    <a:p>
                      <a:r>
                        <a:rPr lang="en-US" dirty="0"/>
                        <a:t>RVW</a:t>
                      </a:r>
                    </a:p>
                  </a:txBody>
                  <a:tcPr/>
                </a:tc>
                <a:tc>
                  <a:txBody>
                    <a:bodyPr/>
                    <a:lstStyle/>
                    <a:p>
                      <a:r>
                        <a:rPr lang="en-US" dirty="0"/>
                        <a:t>7</a:t>
                      </a:r>
                    </a:p>
                  </a:txBody>
                  <a:tcPr/>
                </a:tc>
                <a:tc>
                  <a:txBody>
                    <a:bodyPr/>
                    <a:lstStyle/>
                    <a:p>
                      <a:endParaRPr lang="en-US"/>
                    </a:p>
                  </a:txBody>
                  <a:tcPr/>
                </a:tc>
                <a:tc>
                  <a:txBody>
                    <a:bodyPr/>
                    <a:lstStyle/>
                    <a:p>
                      <a:r>
                        <a:rPr lang="en-US" dirty="0"/>
                        <a:t>OLV</a:t>
                      </a:r>
                    </a:p>
                  </a:txBody>
                  <a:tcPr/>
                </a:tc>
                <a:tc>
                  <a:txBody>
                    <a:bodyPr/>
                    <a:lstStyle/>
                    <a:p>
                      <a:r>
                        <a:rPr lang="en-US" dirty="0"/>
                        <a:t>17</a:t>
                      </a:r>
                    </a:p>
                  </a:txBody>
                  <a:tcPr/>
                </a:tc>
                <a:tc>
                  <a:txBody>
                    <a:bodyPr/>
                    <a:lstStyle/>
                    <a:p>
                      <a:endParaRPr lang="en-US"/>
                    </a:p>
                  </a:txBody>
                  <a:tcPr/>
                </a:tc>
                <a:tc>
                  <a:txBody>
                    <a:bodyPr/>
                    <a:lstStyle/>
                    <a:p>
                      <a:r>
                        <a:rPr lang="en-US" dirty="0"/>
                        <a:t>NAU</a:t>
                      </a:r>
                    </a:p>
                  </a:txBody>
                  <a:tcPr/>
                </a:tc>
                <a:tc>
                  <a:txBody>
                    <a:bodyPr/>
                    <a:lstStyle/>
                    <a:p>
                      <a:r>
                        <a:rPr lang="en-US" dirty="0"/>
                        <a:t>27</a:t>
                      </a:r>
                    </a:p>
                  </a:txBody>
                  <a:tcPr/>
                </a:tc>
                <a:tc>
                  <a:txBody>
                    <a:bodyPr/>
                    <a:lstStyle/>
                    <a:p>
                      <a:endParaRPr lang="en-US"/>
                    </a:p>
                  </a:txBody>
                  <a:tcPr/>
                </a:tc>
                <a:tc>
                  <a:txBody>
                    <a:bodyPr/>
                    <a:lstStyle/>
                    <a:p>
                      <a:r>
                        <a:rPr lang="en-US" dirty="0"/>
                        <a:t>STR</a:t>
                      </a:r>
                    </a:p>
                  </a:txBody>
                  <a:tcPr/>
                </a:tc>
                <a:tc>
                  <a:txBody>
                    <a:bodyPr/>
                    <a:lstStyle/>
                    <a:p>
                      <a:r>
                        <a:rPr lang="en-US" dirty="0"/>
                        <a:t>35</a:t>
                      </a:r>
                    </a:p>
                  </a:txBody>
                  <a:tcPr/>
                </a:tc>
                <a:extLst>
                  <a:ext uri="{0D108BD9-81ED-4DB2-BD59-A6C34878D82A}">
                    <a16:rowId xmlns:a16="http://schemas.microsoft.com/office/drawing/2014/main" val="4088715540"/>
                  </a:ext>
                </a:extLst>
              </a:tr>
              <a:tr h="370840">
                <a:tc>
                  <a:txBody>
                    <a:bodyPr/>
                    <a:lstStyle/>
                    <a:p>
                      <a:r>
                        <a:rPr lang="en-US" dirty="0"/>
                        <a:t>SHF</a:t>
                      </a:r>
                    </a:p>
                  </a:txBody>
                  <a:tcPr/>
                </a:tc>
                <a:tc>
                  <a:txBody>
                    <a:bodyPr/>
                    <a:lstStyle/>
                    <a:p>
                      <a:r>
                        <a:rPr lang="en-US" dirty="0"/>
                        <a:t>8</a:t>
                      </a:r>
                    </a:p>
                  </a:txBody>
                  <a:tcPr/>
                </a:tc>
                <a:tc>
                  <a:txBody>
                    <a:bodyPr/>
                    <a:lstStyle/>
                    <a:p>
                      <a:endParaRPr lang="en-US"/>
                    </a:p>
                  </a:txBody>
                  <a:tcPr/>
                </a:tc>
                <a:tc>
                  <a:txBody>
                    <a:bodyPr/>
                    <a:lstStyle/>
                    <a:p>
                      <a:r>
                        <a:rPr lang="en-US" dirty="0"/>
                        <a:t>SLV</a:t>
                      </a:r>
                    </a:p>
                  </a:txBody>
                  <a:tcPr/>
                </a:tc>
                <a:tc>
                  <a:txBody>
                    <a:bodyPr/>
                    <a:lstStyle/>
                    <a:p>
                      <a:r>
                        <a:rPr lang="en-US" dirty="0"/>
                        <a:t>18</a:t>
                      </a:r>
                    </a:p>
                  </a:txBody>
                  <a:tcPr/>
                </a:tc>
                <a:tc>
                  <a:txBody>
                    <a:bodyPr/>
                    <a:lstStyle/>
                    <a:p>
                      <a:endParaRPr lang="en-US"/>
                    </a:p>
                  </a:txBody>
                  <a:tcPr/>
                </a:tc>
                <a:tc>
                  <a:txBody>
                    <a:bodyPr/>
                    <a:lstStyle/>
                    <a:p>
                      <a:r>
                        <a:rPr lang="en-US" dirty="0"/>
                        <a:t>WDM</a:t>
                      </a:r>
                    </a:p>
                  </a:txBody>
                  <a:tcPr/>
                </a:tc>
                <a:tc>
                  <a:txBody>
                    <a:bodyPr/>
                    <a:lstStyle/>
                    <a:p>
                      <a:r>
                        <a:rPr lang="en-US" dirty="0"/>
                        <a:t>28</a:t>
                      </a:r>
                    </a:p>
                  </a:txBody>
                  <a:tcPr/>
                </a:tc>
                <a:tc>
                  <a:txBody>
                    <a:bodyPr/>
                    <a:lstStyle/>
                    <a:p>
                      <a:endParaRPr lang="en-US"/>
                    </a:p>
                  </a:txBody>
                  <a:tcPr/>
                </a:tc>
                <a:tc>
                  <a:txBody>
                    <a:bodyPr/>
                    <a:lstStyle/>
                    <a:p>
                      <a:r>
                        <a:rPr lang="en-US" dirty="0"/>
                        <a:t>SUN</a:t>
                      </a:r>
                    </a:p>
                  </a:txBody>
                  <a:tcPr/>
                </a:tc>
                <a:tc>
                  <a:txBody>
                    <a:bodyPr/>
                    <a:lstStyle/>
                    <a:p>
                      <a:r>
                        <a:rPr lang="en-US" dirty="0"/>
                        <a:t>36</a:t>
                      </a:r>
                    </a:p>
                  </a:txBody>
                  <a:tcPr/>
                </a:tc>
                <a:extLst>
                  <a:ext uri="{0D108BD9-81ED-4DB2-BD59-A6C34878D82A}">
                    <a16:rowId xmlns:a16="http://schemas.microsoft.com/office/drawing/2014/main" val="3291139408"/>
                  </a:ext>
                </a:extLst>
              </a:tr>
              <a:tr h="370840">
                <a:tc>
                  <a:txBody>
                    <a:bodyPr/>
                    <a:lstStyle/>
                    <a:p>
                      <a:r>
                        <a:rPr lang="en-US" dirty="0"/>
                        <a:t>ETP</a:t>
                      </a:r>
                    </a:p>
                  </a:txBody>
                  <a:tcPr/>
                </a:tc>
                <a:tc>
                  <a:txBody>
                    <a:bodyPr/>
                    <a:lstStyle/>
                    <a:p>
                      <a:r>
                        <a:rPr lang="en-US" dirty="0"/>
                        <a:t>9</a:t>
                      </a:r>
                    </a:p>
                  </a:txBody>
                  <a:tcPr/>
                </a:tc>
                <a:tc>
                  <a:txBody>
                    <a:bodyPr/>
                    <a:lstStyle/>
                    <a:p>
                      <a:endParaRPr lang="en-US"/>
                    </a:p>
                  </a:txBody>
                  <a:tcPr/>
                </a:tc>
                <a:tc>
                  <a:txBody>
                    <a:bodyPr/>
                    <a:lstStyle/>
                    <a:p>
                      <a:r>
                        <a:rPr lang="en-US" dirty="0"/>
                        <a:t>TWL</a:t>
                      </a:r>
                    </a:p>
                  </a:txBody>
                  <a:tcPr/>
                </a:tc>
                <a:tc>
                  <a:txBody>
                    <a:bodyPr/>
                    <a:lstStyle/>
                    <a:p>
                      <a:r>
                        <a:rPr lang="en-US" dirty="0"/>
                        <a:t>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VHL</a:t>
                      </a:r>
                    </a:p>
                  </a:txBody>
                  <a:tcPr/>
                </a:tc>
                <a:tc>
                  <a:txBody>
                    <a:bodyPr/>
                    <a:lstStyle/>
                    <a:p>
                      <a:r>
                        <a:rPr lang="en-US" dirty="0"/>
                        <a:t>37</a:t>
                      </a:r>
                    </a:p>
                  </a:txBody>
                  <a:tcPr/>
                </a:tc>
                <a:extLst>
                  <a:ext uri="{0D108BD9-81ED-4DB2-BD59-A6C34878D82A}">
                    <a16:rowId xmlns:a16="http://schemas.microsoft.com/office/drawing/2014/main" val="3448505512"/>
                  </a:ext>
                </a:extLst>
              </a:tr>
              <a:tr h="370840">
                <a:tc>
                  <a:txBody>
                    <a:bodyPr/>
                    <a:lstStyle/>
                    <a:p>
                      <a:r>
                        <a:rPr lang="en-US" dirty="0"/>
                        <a:t>ESC</a:t>
                      </a:r>
                    </a:p>
                  </a:txBody>
                  <a:tcPr/>
                </a:tc>
                <a:tc>
                  <a:txBody>
                    <a:bodyPr/>
                    <a:lstStyle/>
                    <a:p>
                      <a:r>
                        <a:rPr lang="en-US" dirty="0"/>
                        <a:t>10</a:t>
                      </a:r>
                    </a:p>
                  </a:txBody>
                  <a:tcPr/>
                </a:tc>
                <a:tc>
                  <a:txBody>
                    <a:bodyPr/>
                    <a:lstStyle/>
                    <a:p>
                      <a:endParaRPr lang="en-US"/>
                    </a:p>
                  </a:txBody>
                  <a:tcPr/>
                </a:tc>
                <a:tc>
                  <a:txBody>
                    <a:bodyPr/>
                    <a:lstStyle/>
                    <a:p>
                      <a:r>
                        <a:rPr lang="en-US" dirty="0"/>
                        <a:t>TRU</a:t>
                      </a:r>
                    </a:p>
                  </a:txBody>
                  <a:tcPr/>
                </a:tc>
                <a:tc>
                  <a:txBody>
                    <a:bodyPr/>
                    <a:lstStyle/>
                    <a:p>
                      <a:r>
                        <a:rPr lang="en-US" dirty="0"/>
                        <a:t>20</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t>FWPA</a:t>
                      </a:r>
                    </a:p>
                  </a:txBody>
                  <a:tcPr/>
                </a:tc>
                <a:tc>
                  <a:txBody>
                    <a:bodyPr/>
                    <a:lstStyle/>
                    <a:p>
                      <a:r>
                        <a:rPr lang="en-US" dirty="0"/>
                        <a:t>38</a:t>
                      </a:r>
                    </a:p>
                  </a:txBody>
                  <a:tcPr/>
                </a:tc>
                <a:extLst>
                  <a:ext uri="{0D108BD9-81ED-4DB2-BD59-A6C34878D82A}">
                    <a16:rowId xmlns:a16="http://schemas.microsoft.com/office/drawing/2014/main" val="2806893803"/>
                  </a:ext>
                </a:extLst>
              </a:tr>
            </a:tbl>
          </a:graphicData>
        </a:graphic>
      </p:graphicFrame>
      <p:sp>
        <p:nvSpPr>
          <p:cNvPr id="3" name="TextBox 2">
            <a:extLst>
              <a:ext uri="{FF2B5EF4-FFF2-40B4-BE49-F238E27FC236}">
                <a16:creationId xmlns:a16="http://schemas.microsoft.com/office/drawing/2014/main" id="{5971340B-A011-400A-A6D9-711B7AA6111D}"/>
              </a:ext>
            </a:extLst>
          </p:cNvPr>
          <p:cNvSpPr txBox="1"/>
          <p:nvPr/>
        </p:nvSpPr>
        <p:spPr>
          <a:xfrm>
            <a:off x="186629" y="6380018"/>
            <a:ext cx="9362616" cy="369332"/>
          </a:xfrm>
          <a:prstGeom prst="rect">
            <a:avLst/>
          </a:prstGeom>
          <a:noFill/>
        </p:spPr>
        <p:txBody>
          <a:bodyPr wrap="square" rtlCol="0">
            <a:spAutoFit/>
          </a:bodyPr>
          <a:lstStyle/>
          <a:p>
            <a:r>
              <a:rPr lang="en-US" dirty="0"/>
              <a:t>Extra breakout rooms as needed:   Room 39, 40, 41</a:t>
            </a:r>
          </a:p>
        </p:txBody>
      </p:sp>
    </p:spTree>
    <p:extLst>
      <p:ext uri="{BB962C8B-B14F-4D97-AF65-F5344CB8AC3E}">
        <p14:creationId xmlns:p14="http://schemas.microsoft.com/office/powerpoint/2010/main" val="148760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a:br>
            <a:r>
              <a:rPr lang="en-US"/>
              <a:t>Cert </a:t>
            </a:r>
            <a:r>
              <a:rPr lang="en-US" sz="5400"/>
              <a:t>Article 9:</a:t>
            </a:r>
            <a:br>
              <a:rPr lang="en-US"/>
            </a:br>
            <a:endParaRPr lang="en-US" sz="4000"/>
          </a:p>
        </p:txBody>
      </p:sp>
      <p:sp>
        <p:nvSpPr>
          <p:cNvPr id="3" name="Subtitle 2">
            <a:extLst>
              <a:ext uri="{FF2B5EF4-FFF2-40B4-BE49-F238E27FC236}">
                <a16:creationId xmlns:a16="http://schemas.microsoft.com/office/drawing/2014/main" id="{9A18B7E9-4799-4939-A96C-E4B455BE92E7}"/>
              </a:ext>
            </a:extLst>
          </p:cNvPr>
          <p:cNvSpPr>
            <a:spLocks noGrp="1"/>
          </p:cNvSpPr>
          <p:nvPr>
            <p:ph type="subTitle" idx="1"/>
          </p:nvPr>
        </p:nvSpPr>
        <p:spPr/>
        <p:txBody>
          <a:bodyPr>
            <a:normAutofit/>
          </a:bodyPr>
          <a:lstStyle/>
          <a:p>
            <a:r>
              <a:rPr lang="en-US" sz="4000"/>
              <a:t>Safe Learning Environment</a:t>
            </a:r>
          </a:p>
        </p:txBody>
      </p:sp>
    </p:spTree>
    <p:extLst>
      <p:ext uri="{BB962C8B-B14F-4D97-AF65-F5344CB8AC3E}">
        <p14:creationId xmlns:p14="http://schemas.microsoft.com/office/powerpoint/2010/main" val="263987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are we here?</a:t>
            </a:r>
          </a:p>
        </p:txBody>
      </p:sp>
      <p:sp>
        <p:nvSpPr>
          <p:cNvPr id="3" name="Content Placeholder 2"/>
          <p:cNvSpPr>
            <a:spLocks noGrp="1"/>
          </p:cNvSpPr>
          <p:nvPr>
            <p:ph idx="1"/>
          </p:nvPr>
        </p:nvSpPr>
        <p:spPr>
          <a:xfrm>
            <a:off x="1122982" y="2912736"/>
            <a:ext cx="9720073" cy="3043222"/>
          </a:xfrm>
        </p:spPr>
        <p:txBody>
          <a:bodyPr vert="horz" lIns="45720" tIns="45720" rIns="45720" bIns="45720" rtlCol="0" anchor="t">
            <a:noAutofit/>
          </a:bodyPr>
          <a:lstStyle/>
          <a:p>
            <a:pPr marL="0" indent="0">
              <a:buNone/>
            </a:pPr>
            <a:r>
              <a:rPr lang="en-US" sz="2800" dirty="0"/>
              <a:t>For each area, we will….</a:t>
            </a:r>
          </a:p>
          <a:p>
            <a:pPr marL="1830705" lvl="1" indent="-514350">
              <a:buFont typeface="+mj-lt"/>
              <a:buAutoNum type="arabicPeriod"/>
            </a:pPr>
            <a:r>
              <a:rPr lang="en-US" sz="2800" dirty="0"/>
              <a:t>Review the relevant contract language together.</a:t>
            </a:r>
          </a:p>
          <a:p>
            <a:pPr marL="1830705" lvl="1" indent="-514350">
              <a:buFont typeface="+mj-lt"/>
              <a:buAutoNum type="arabicPeriod"/>
            </a:pPr>
            <a:r>
              <a:rPr lang="en-US" sz="2800" dirty="0"/>
              <a:t>Run through sample scenarios and allow building teams to discuss a few in small groups, thinking about how the language informs each scenario and an appropriate course of action.</a:t>
            </a:r>
          </a:p>
          <a:p>
            <a:pPr marL="1142619" indent="0">
              <a:buNone/>
            </a:pPr>
            <a:endParaRPr lang="en-US" sz="3200" dirty="0"/>
          </a:p>
        </p:txBody>
      </p:sp>
      <p:pic>
        <p:nvPicPr>
          <p:cNvPr id="4" name="Picture 2" descr="Federal Way EA (@FWEA) / Twitter">
            <a:extLst>
              <a:ext uri="{FF2B5EF4-FFF2-40B4-BE49-F238E27FC236}">
                <a16:creationId xmlns:a16="http://schemas.microsoft.com/office/drawing/2014/main" id="{831730D9-0B71-4F8F-8293-7FF0B8B31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16" y="508760"/>
            <a:ext cx="1931387" cy="19313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2">
            <a:extLst>
              <a:ext uri="{FF2B5EF4-FFF2-40B4-BE49-F238E27FC236}">
                <a16:creationId xmlns:a16="http://schemas.microsoft.com/office/drawing/2014/main" id="{5693C896-CE9F-4518-BCC4-5FAEC476D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474" y="729544"/>
            <a:ext cx="3454423" cy="12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26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41" y="826585"/>
            <a:ext cx="11151869" cy="971735"/>
          </a:xfrm>
        </p:spPr>
        <p:txBody>
          <a:bodyPr>
            <a:normAutofit/>
          </a:bodyPr>
          <a:lstStyle/>
          <a:p>
            <a:pPr algn="ctr"/>
            <a:r>
              <a:rPr lang="en-US" sz="4300"/>
              <a:t>Cert Article 9: Safe Learning Environments - Highlights</a:t>
            </a:r>
          </a:p>
        </p:txBody>
      </p:sp>
      <p:sp>
        <p:nvSpPr>
          <p:cNvPr id="3" name="Content Placeholder 2"/>
          <p:cNvSpPr>
            <a:spLocks noGrp="1"/>
          </p:cNvSpPr>
          <p:nvPr>
            <p:ph idx="1"/>
          </p:nvPr>
        </p:nvSpPr>
        <p:spPr>
          <a:xfrm>
            <a:off x="628650" y="1798320"/>
            <a:ext cx="7489739" cy="4837258"/>
          </a:xfrm>
        </p:spPr>
        <p:txBody>
          <a:bodyPr>
            <a:noAutofit/>
          </a:bodyPr>
          <a:lstStyle/>
          <a:p>
            <a:pPr marL="0" indent="0">
              <a:buNone/>
            </a:pPr>
            <a:endParaRPr lang="en-US" sz="3200" b="1">
              <a:latin typeface="Tw Cen MT Condensed" panose="020B0606020104020203" pitchFamily="34" charset="0"/>
              <a:ea typeface="Arial" panose="020B0604020202020204" pitchFamily="34" charset="0"/>
              <a:cs typeface="Arial" panose="020B0604020202020204" pitchFamily="34" charset="0"/>
            </a:endParaRPr>
          </a:p>
          <a:p>
            <a:r>
              <a:rPr lang="en-US" sz="3200" b="1">
                <a:latin typeface="Tw Cen MT Condensed" panose="020B0606020104020203" pitchFamily="34" charset="0"/>
                <a:ea typeface="Arial" panose="020B0604020202020204" pitchFamily="34" charset="0"/>
                <a:cs typeface="Arial" panose="020B0604020202020204" pitchFamily="34" charset="0"/>
              </a:rPr>
              <a:t>Supports for establishing and maintaining safe learning environments:</a:t>
            </a:r>
          </a:p>
          <a:p>
            <a:pPr>
              <a:buFont typeface="Wingdings" panose="05000000000000000000" pitchFamily="2" charset="2"/>
              <a:buChar char="§"/>
            </a:pPr>
            <a:r>
              <a:rPr lang="en-US" sz="3200">
                <a:latin typeface="Tw Cen MT Condensed" panose="020B0606020104020203" pitchFamily="34" charset="0"/>
                <a:ea typeface="Arial" panose="020B0604020202020204" pitchFamily="34" charset="0"/>
                <a:cs typeface="Arial" panose="020B0604020202020204" pitchFamily="34" charset="0"/>
              </a:rPr>
              <a:t>   Building retreat and the first staff meeting of the year have dedicated time to establishing safe learning environments.</a:t>
            </a:r>
          </a:p>
          <a:p>
            <a:pPr>
              <a:buFont typeface="Wingdings" panose="05000000000000000000" pitchFamily="2" charset="2"/>
              <a:buChar char="§"/>
            </a:pPr>
            <a:r>
              <a:rPr lang="en-US" sz="3200">
                <a:latin typeface="Tw Cen MT Condensed" panose="020B0606020104020203" pitchFamily="34" charset="0"/>
                <a:ea typeface="Arial" panose="020B0604020202020204" pitchFamily="34" charset="0"/>
                <a:cs typeface="Arial" panose="020B0604020202020204" pitchFamily="34" charset="0"/>
              </a:rPr>
              <a:t>   2 early release days will be dedicated to the establishment and maintenance of safe learning environments. </a:t>
            </a:r>
          </a:p>
          <a:p>
            <a:endParaRPr lang="en-US" sz="2400">
              <a:latin typeface="Arial" panose="020B0604020202020204" pitchFamily="34" charset="0"/>
              <a:ea typeface="Times New Roman" panose="02020603050405020304" pitchFamily="18" charset="0"/>
            </a:endParaRPr>
          </a:p>
          <a:p>
            <a:endParaRPr lang="en-US" sz="2400">
              <a:latin typeface="Arial" panose="020B0604020202020204" pitchFamily="34" charset="0"/>
              <a:ea typeface="Times New Roman" panose="02020603050405020304" pitchFamily="18" charset="0"/>
            </a:endParaRPr>
          </a:p>
          <a:p>
            <a:pPr marL="0" indent="0">
              <a:buNone/>
            </a:pPr>
            <a:endParaRPr lang="en-US" sz="2400">
              <a:effectLst/>
              <a:latin typeface="Arial" panose="020B0604020202020204" pitchFamily="34" charset="0"/>
              <a:ea typeface="Times New Roman" panose="02020603050405020304" pitchFamily="18" charset="0"/>
            </a:endParaRPr>
          </a:p>
          <a:p>
            <a:endParaRPr lang="en-US" sz="1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567FCF4-AE12-42B6-814E-F0C96956E1E0}"/>
              </a:ext>
            </a:extLst>
          </p:cNvPr>
          <p:cNvPicPr>
            <a:picLocks noChangeAspect="1"/>
          </p:cNvPicPr>
          <p:nvPr/>
        </p:nvPicPr>
        <p:blipFill>
          <a:blip r:embed="rId3"/>
          <a:stretch>
            <a:fillRect/>
          </a:stretch>
        </p:blipFill>
        <p:spPr>
          <a:xfrm>
            <a:off x="8277225" y="2340524"/>
            <a:ext cx="3914775" cy="3752850"/>
          </a:xfrm>
          <a:prstGeom prst="rect">
            <a:avLst/>
          </a:prstGeom>
        </p:spPr>
      </p:pic>
      <p:sp>
        <p:nvSpPr>
          <p:cNvPr id="6" name="Rectangle 5">
            <a:extLst>
              <a:ext uri="{FF2B5EF4-FFF2-40B4-BE49-F238E27FC236}">
                <a16:creationId xmlns:a16="http://schemas.microsoft.com/office/drawing/2014/main" id="{CD2BE200-4A2C-40E0-80C8-D79266E4D84F}"/>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Pages #65-67</a:t>
            </a:r>
          </a:p>
        </p:txBody>
      </p:sp>
    </p:spTree>
    <p:extLst>
      <p:ext uri="{BB962C8B-B14F-4D97-AF65-F5344CB8AC3E}">
        <p14:creationId xmlns:p14="http://schemas.microsoft.com/office/powerpoint/2010/main" val="376548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763345"/>
            <a:ext cx="11151869" cy="971735"/>
          </a:xfrm>
        </p:spPr>
        <p:txBody>
          <a:bodyPr>
            <a:normAutofit/>
          </a:bodyPr>
          <a:lstStyle/>
          <a:p>
            <a:pPr algn="ctr"/>
            <a:r>
              <a:rPr lang="en-US" sz="4300"/>
              <a:t>CERT Article 9: site discipline plans</a:t>
            </a:r>
          </a:p>
        </p:txBody>
      </p:sp>
      <p:sp>
        <p:nvSpPr>
          <p:cNvPr id="3" name="Content Placeholder 2"/>
          <p:cNvSpPr>
            <a:spLocks noGrp="1"/>
          </p:cNvSpPr>
          <p:nvPr>
            <p:ph idx="1"/>
          </p:nvPr>
        </p:nvSpPr>
        <p:spPr>
          <a:xfrm>
            <a:off x="807925" y="1823033"/>
            <a:ext cx="11151870" cy="4837258"/>
          </a:xfrm>
        </p:spPr>
        <p:txBody>
          <a:bodyPr vert="horz" lIns="45720" tIns="45720" rIns="45720" bIns="45720" rtlCol="0" anchor="t">
            <a:noAutofit/>
          </a:bodyPr>
          <a:lstStyle/>
          <a:p>
            <a:endParaRPr lang="en-US" sz="2800" b="1">
              <a:latin typeface="Tw Cen MT Condensed" panose="020B0606020104020203" pitchFamily="34" charset="0"/>
              <a:ea typeface="Arial" panose="020B0604020202020204" pitchFamily="34" charset="0"/>
              <a:cs typeface="Arial" panose="020B0604020202020204" pitchFamily="34" charset="0"/>
            </a:endParaRPr>
          </a:p>
          <a:p>
            <a:pPr marL="0" indent="0">
              <a:buNone/>
            </a:pPr>
            <a:r>
              <a:rPr lang="en-US" sz="2800" b="1">
                <a:latin typeface="Tw Cen MT Condensed"/>
                <a:ea typeface="Arial" panose="020B0604020202020204" pitchFamily="34" charset="0"/>
                <a:cs typeface="Arial"/>
              </a:rPr>
              <a:t>Site Discipline Plans</a:t>
            </a:r>
          </a:p>
          <a:p>
            <a:r>
              <a:rPr lang="en-US" sz="2800">
                <a:latin typeface="Tw Cen MT Condensed"/>
                <a:ea typeface="Arial" panose="020B0604020202020204" pitchFamily="34" charset="0"/>
                <a:cs typeface="Arial"/>
              </a:rPr>
              <a:t>Crafted at every site utilizing the shared decision-making process</a:t>
            </a:r>
          </a:p>
          <a:p>
            <a:r>
              <a:rPr lang="en-US" sz="2800">
                <a:latin typeface="Tw Cen MT Condensed"/>
                <a:ea typeface="Arial" panose="020B0604020202020204" pitchFamily="34" charset="0"/>
                <a:cs typeface="Arial"/>
              </a:rPr>
              <a:t>Specific elements to include are defined</a:t>
            </a:r>
          </a:p>
          <a:p>
            <a:r>
              <a:rPr lang="en-US" sz="2800">
                <a:latin typeface="Tw Cen MT Condensed"/>
                <a:ea typeface="Arial" panose="020B0604020202020204" pitchFamily="34" charset="0"/>
                <a:cs typeface="Arial"/>
              </a:rPr>
              <a:t>To be revisited, reviewed and refined throughout the school year</a:t>
            </a:r>
          </a:p>
          <a:p>
            <a:endParaRPr lang="en-US" sz="2800">
              <a:latin typeface="Tw Cen MT Condensed" panose="020B0606020104020203" pitchFamily="34" charset="0"/>
              <a:ea typeface="Arial" panose="020B0604020202020204" pitchFamily="34" charset="0"/>
              <a:cs typeface="Arial" panose="020B0604020202020204" pitchFamily="34" charset="0"/>
            </a:endParaRPr>
          </a:p>
          <a:p>
            <a:r>
              <a:rPr lang="en-US" sz="2800" b="1">
                <a:effectLst/>
                <a:latin typeface="Tw Cen MT Condensed"/>
                <a:ea typeface="Times New Roman" panose="02020603050405020304" pitchFamily="18" charset="0"/>
                <a:cs typeface="Arial"/>
              </a:rPr>
              <a:t>Site Discipline Plans </a:t>
            </a:r>
            <a:r>
              <a:rPr lang="en-US" sz="2800" b="1">
                <a:latin typeface="Tw Cen MT Condensed"/>
                <a:ea typeface="Times New Roman" panose="02020603050405020304" pitchFamily="18" charset="0"/>
                <a:cs typeface="Arial"/>
              </a:rPr>
              <a:t>must now include</a:t>
            </a:r>
          </a:p>
          <a:p>
            <a:r>
              <a:rPr lang="en-US" sz="2800">
                <a:effectLst/>
                <a:latin typeface="Tw Cen MT Condensed"/>
                <a:ea typeface="Times New Roman" panose="02020603050405020304" pitchFamily="18" charset="0"/>
                <a:cs typeface="Arial"/>
              </a:rPr>
              <a:t>A social media and cell phone management plan which aligns to </a:t>
            </a:r>
            <a:r>
              <a:rPr lang="en-US" sz="2800">
                <a:effectLst/>
                <a:latin typeface="Tw Cen MT Condensed"/>
                <a:ea typeface="Times New Roman" panose="02020603050405020304" pitchFamily="18" charset="0"/>
                <a:cs typeface="Arial"/>
                <a:hlinkClick r:id="rId3"/>
              </a:rPr>
              <a:t>Board</a:t>
            </a:r>
            <a:r>
              <a:rPr lang="en-US" sz="2800">
                <a:effectLst/>
                <a:latin typeface="Tw Cen MT Condensed"/>
                <a:ea typeface="Times New Roman" panose="02020603050405020304" pitchFamily="18" charset="0"/>
                <a:cs typeface="Arial"/>
              </a:rPr>
              <a:t> </a:t>
            </a:r>
            <a:r>
              <a:rPr lang="en-US" sz="2800">
                <a:effectLst/>
                <a:latin typeface="Tw Cen MT Condensed"/>
                <a:ea typeface="Times New Roman" panose="02020603050405020304" pitchFamily="18" charset="0"/>
                <a:cs typeface="Arial"/>
                <a:hlinkClick r:id="rId3"/>
              </a:rPr>
              <a:t>Policy</a:t>
            </a:r>
            <a:r>
              <a:rPr lang="en-US" sz="2800">
                <a:effectLst/>
                <a:latin typeface="Tw Cen MT Condensed"/>
                <a:ea typeface="Times New Roman" panose="02020603050405020304" pitchFamily="18" charset="0"/>
                <a:cs typeface="Arial"/>
              </a:rPr>
              <a:t> </a:t>
            </a:r>
            <a:r>
              <a:rPr lang="en-US" sz="2800">
                <a:effectLst/>
                <a:latin typeface="Tw Cen MT Condensed"/>
                <a:ea typeface="Times New Roman" panose="02020603050405020304" pitchFamily="18" charset="0"/>
                <a:cs typeface="Arial"/>
                <a:hlinkClick r:id="rId3"/>
              </a:rPr>
              <a:t>3245</a:t>
            </a:r>
            <a:r>
              <a:rPr lang="en-US" sz="2800">
                <a:effectLst/>
                <a:latin typeface="Tw Cen MT Condensed"/>
                <a:ea typeface="Times New Roman" panose="02020603050405020304" pitchFamily="18" charset="0"/>
                <a:cs typeface="Arial"/>
              </a:rPr>
              <a:t> “Use of Telecommunication/Electronic Devices” and the FWPS Rights and Responsibilities Handbook</a:t>
            </a:r>
          </a:p>
          <a:p>
            <a:endParaRPr lang="en-US" sz="2000">
              <a:latin typeface="Arial" panose="020B0604020202020204" pitchFamily="34" charset="0"/>
              <a:ea typeface="Times New Roman" panose="02020603050405020304" pitchFamily="18" charset="0"/>
            </a:endParaRPr>
          </a:p>
          <a:p>
            <a:endParaRPr lang="en-US" sz="2000">
              <a:latin typeface="Arial" panose="020B0604020202020204" pitchFamily="34" charset="0"/>
              <a:ea typeface="Times New Roman" panose="02020603050405020304" pitchFamily="18" charset="0"/>
            </a:endParaRPr>
          </a:p>
          <a:p>
            <a:pPr marL="0" indent="0">
              <a:buNone/>
            </a:pPr>
            <a:endParaRPr lang="en-US" sz="2000">
              <a:effectLst/>
              <a:latin typeface="Arial" panose="020B0604020202020204" pitchFamily="34" charset="0"/>
              <a:ea typeface="Times New Roman" panose="02020603050405020304" pitchFamily="18" charset="0"/>
            </a:endParaRPr>
          </a:p>
          <a:p>
            <a:endParaRPr lang="en-US" sz="1600">
              <a:latin typeface="Arial" panose="020B0604020202020204" pitchFamily="34" charset="0"/>
              <a:cs typeface="Arial" panose="020B0604020202020204" pitchFamily="34" charset="0"/>
            </a:endParaRPr>
          </a:p>
        </p:txBody>
      </p:sp>
      <p:pic>
        <p:nvPicPr>
          <p:cNvPr id="2050" name="Picture 2" descr="What is the Difference Between Classroom Management and Discipline -  Pediaa.Com">
            <a:extLst>
              <a:ext uri="{FF2B5EF4-FFF2-40B4-BE49-F238E27FC236}">
                <a16:creationId xmlns:a16="http://schemas.microsoft.com/office/drawing/2014/main" id="{C3179520-F5DE-4AA6-87EE-51FDDEF13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052" y="3031282"/>
            <a:ext cx="3835358" cy="2070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C360CFD-A426-4017-A41D-80DAE81C6C47}"/>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Pages #65-67</a:t>
            </a:r>
          </a:p>
        </p:txBody>
      </p:sp>
    </p:spTree>
    <p:extLst>
      <p:ext uri="{BB962C8B-B14F-4D97-AF65-F5344CB8AC3E}">
        <p14:creationId xmlns:p14="http://schemas.microsoft.com/office/powerpoint/2010/main" val="371863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39" y="929599"/>
            <a:ext cx="11151869" cy="971735"/>
          </a:xfrm>
        </p:spPr>
        <p:txBody>
          <a:bodyPr>
            <a:noAutofit/>
          </a:bodyPr>
          <a:lstStyle/>
          <a:p>
            <a:pPr algn="ctr"/>
            <a:r>
              <a:rPr lang="en-US" sz="4000"/>
              <a:t>Cert Article 9: staff rights and responsibilities regarding violent incidents</a:t>
            </a:r>
          </a:p>
        </p:txBody>
      </p:sp>
      <p:sp>
        <p:nvSpPr>
          <p:cNvPr id="3" name="Content Placeholder 2"/>
          <p:cNvSpPr>
            <a:spLocks noGrp="1"/>
          </p:cNvSpPr>
          <p:nvPr>
            <p:ph idx="1"/>
          </p:nvPr>
        </p:nvSpPr>
        <p:spPr>
          <a:xfrm>
            <a:off x="628650" y="1798320"/>
            <a:ext cx="11151870" cy="4837258"/>
          </a:xfrm>
        </p:spPr>
        <p:txBody>
          <a:bodyPr>
            <a:noAutofit/>
          </a:bodyPr>
          <a:lstStyle/>
          <a:p>
            <a:pPr marL="0" indent="0">
              <a:buNone/>
            </a:pPr>
            <a:endParaRPr lang="en-US" sz="2800" b="1">
              <a:latin typeface="Tw Cen MT Condensed" panose="020B0606020104020203" pitchFamily="34" charset="0"/>
              <a:ea typeface="Arial" panose="020B0604020202020204" pitchFamily="34" charset="0"/>
              <a:cs typeface="Arial" panose="020B0604020202020204" pitchFamily="34" charset="0"/>
            </a:endParaRPr>
          </a:p>
          <a:p>
            <a:r>
              <a:rPr lang="en-US" sz="2800" b="1">
                <a:latin typeface="Tw Cen MT Condensed" panose="020B0606020104020203" pitchFamily="34" charset="0"/>
                <a:ea typeface="Arial" panose="020B0604020202020204" pitchFamily="34" charset="0"/>
                <a:cs typeface="Arial" panose="020B0604020202020204" pitchFamily="34" charset="0"/>
              </a:rPr>
              <a:t>Support for maintaining safe learning environments:</a:t>
            </a:r>
          </a:p>
          <a:p>
            <a:r>
              <a:rPr lang="en-US" sz="2800">
                <a:effectLst/>
                <a:highlight>
                  <a:srgbClr val="FFFFFF"/>
                </a:highlight>
                <a:latin typeface="Tw Cen MT Condensed" panose="020B0606020104020203" pitchFamily="34" charset="0"/>
                <a:ea typeface="Times New Roman" panose="02020603050405020304" pitchFamily="18" charset="0"/>
                <a:cs typeface="Times New Roman" panose="02020603050405020304" pitchFamily="18" charset="0"/>
              </a:rPr>
              <a:t>In the event that a staff member is assaulted, the principal or supervisor will provide appropriate support to ensure the safety and wellness of the staff member. These supports may include coverage for the remainder of the day (without use of wellness leave), and at a minimum, a timely opportunity to debrief with administration to discuss and address staff needs moving forward. </a:t>
            </a:r>
            <a:endParaRPr lang="en-US" sz="2800">
              <a:effectLst/>
              <a:latin typeface="Tw Cen MT Condensed" panose="020B0606020104020203" pitchFamily="34" charset="0"/>
              <a:ea typeface="Arial" panose="020B0604020202020204" pitchFamily="34" charset="0"/>
              <a:cs typeface="Arial" panose="020B0604020202020204" pitchFamily="34" charset="0"/>
            </a:endParaRPr>
          </a:p>
          <a:p>
            <a:endParaRPr lang="en-US" sz="2000">
              <a:latin typeface="Arial" panose="020B0604020202020204" pitchFamily="34" charset="0"/>
              <a:ea typeface="Times New Roman" panose="02020603050405020304" pitchFamily="18" charset="0"/>
            </a:endParaRPr>
          </a:p>
          <a:p>
            <a:endParaRPr lang="en-US" sz="2000">
              <a:latin typeface="Arial" panose="020B0604020202020204" pitchFamily="34" charset="0"/>
              <a:ea typeface="Times New Roman" panose="02020603050405020304" pitchFamily="18" charset="0"/>
            </a:endParaRPr>
          </a:p>
          <a:p>
            <a:pPr marL="0" indent="0">
              <a:buNone/>
            </a:pPr>
            <a:endParaRPr lang="en-US" sz="2000">
              <a:effectLst/>
              <a:latin typeface="Arial" panose="020B0604020202020204" pitchFamily="34" charset="0"/>
              <a:ea typeface="Times New Roman" panose="02020603050405020304" pitchFamily="18" charset="0"/>
            </a:endParaRPr>
          </a:p>
          <a:p>
            <a:endParaRPr lang="en-US" sz="1600">
              <a:latin typeface="Arial" panose="020B0604020202020204" pitchFamily="34" charset="0"/>
              <a:cs typeface="Arial" panose="020B0604020202020204" pitchFamily="34" charset="0"/>
            </a:endParaRPr>
          </a:p>
        </p:txBody>
      </p:sp>
      <p:pic>
        <p:nvPicPr>
          <p:cNvPr id="11266" name="Picture 2" descr="Creating a Safe Classroom EnvironmentEduMuch">
            <a:extLst>
              <a:ext uri="{FF2B5EF4-FFF2-40B4-BE49-F238E27FC236}">
                <a16:creationId xmlns:a16="http://schemas.microsoft.com/office/drawing/2014/main" id="{43B1A031-2259-4F1C-940C-F305DD5E1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612" y="4692993"/>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33C4594-A9D7-486C-8A06-D408D7060F5C}"/>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#69</a:t>
            </a:r>
          </a:p>
        </p:txBody>
      </p:sp>
    </p:spTree>
    <p:extLst>
      <p:ext uri="{BB962C8B-B14F-4D97-AF65-F5344CB8AC3E}">
        <p14:creationId xmlns:p14="http://schemas.microsoft.com/office/powerpoint/2010/main" val="157837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F021-2668-49FF-AF43-0B8E2E477D92}"/>
              </a:ext>
            </a:extLst>
          </p:cNvPr>
          <p:cNvSpPr>
            <a:spLocks noGrp="1"/>
          </p:cNvSpPr>
          <p:nvPr>
            <p:ph type="title"/>
          </p:nvPr>
        </p:nvSpPr>
        <p:spPr/>
        <p:txBody>
          <a:bodyPr/>
          <a:lstStyle/>
          <a:p>
            <a:r>
              <a:rPr lang="en-US"/>
              <a:t>Directions and task</a:t>
            </a:r>
          </a:p>
        </p:txBody>
      </p:sp>
      <p:sp>
        <p:nvSpPr>
          <p:cNvPr id="3" name="Content Placeholder 2">
            <a:extLst>
              <a:ext uri="{FF2B5EF4-FFF2-40B4-BE49-F238E27FC236}">
                <a16:creationId xmlns:a16="http://schemas.microsoft.com/office/drawing/2014/main" id="{CFE796FF-5805-431D-A66C-6CE966981EBE}"/>
              </a:ext>
            </a:extLst>
          </p:cNvPr>
          <p:cNvSpPr>
            <a:spLocks noGrp="1"/>
          </p:cNvSpPr>
          <p:nvPr>
            <p:ph idx="1"/>
          </p:nvPr>
        </p:nvSpPr>
        <p:spPr>
          <a:xfrm>
            <a:off x="1024128" y="2286000"/>
            <a:ext cx="8885991" cy="4023360"/>
          </a:xfrm>
        </p:spPr>
        <p:txBody>
          <a:bodyPr>
            <a:normAutofit/>
          </a:bodyPr>
          <a:lstStyle/>
          <a:p>
            <a:r>
              <a:rPr lang="en-US" sz="2800"/>
              <a:t>Select your school from the breakout room options</a:t>
            </a:r>
          </a:p>
          <a:p>
            <a:r>
              <a:rPr lang="en-US" sz="2800"/>
              <a:t>Meet as a school team and discuss selected scenarios or unpack an actual activity or event that has occurred at your school site</a:t>
            </a:r>
          </a:p>
          <a:p>
            <a:r>
              <a:rPr lang="en-US" sz="2800"/>
              <a:t>Calibrate as a team</a:t>
            </a:r>
          </a:p>
          <a:p>
            <a:r>
              <a:rPr lang="en-US" sz="2800"/>
              <a:t>Use the CBA document to address the scenario – noting section, page number, and specific language that supports your understanding</a:t>
            </a:r>
          </a:p>
        </p:txBody>
      </p:sp>
      <p:pic>
        <p:nvPicPr>
          <p:cNvPr id="4" name="Picture 2" descr="Teamwork is dreamwork: pushing the boundaries in breakout roomsELT Learning  Journeys">
            <a:extLst>
              <a:ext uri="{FF2B5EF4-FFF2-40B4-BE49-F238E27FC236}">
                <a16:creationId xmlns:a16="http://schemas.microsoft.com/office/drawing/2014/main" id="{2B103F31-302E-4D76-9ECD-80A328D4F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620" y="65887"/>
            <a:ext cx="2244811" cy="230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6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884996"/>
          </a:xfrm>
        </p:spPr>
        <p:txBody>
          <a:bodyPr/>
          <a:lstStyle/>
          <a:p>
            <a:pPr algn="ctr"/>
            <a:r>
              <a:rPr lang="en-US">
                <a:solidFill>
                  <a:schemeClr val="accent1">
                    <a:lumMod val="75000"/>
                  </a:schemeClr>
                </a:solidFill>
              </a:rPr>
              <a:t>Scenarios</a:t>
            </a:r>
            <a:endParaRPr lang="en-US" sz="2800">
              <a:solidFill>
                <a:schemeClr val="accent1">
                  <a:lumMod val="75000"/>
                </a:schemeClr>
              </a:solidFill>
            </a:endParaRPr>
          </a:p>
        </p:txBody>
      </p:sp>
      <p:sp>
        <p:nvSpPr>
          <p:cNvPr id="3" name="Content Placeholder 2"/>
          <p:cNvSpPr>
            <a:spLocks noGrp="1"/>
          </p:cNvSpPr>
          <p:nvPr>
            <p:ph idx="1"/>
          </p:nvPr>
        </p:nvSpPr>
        <p:spPr>
          <a:xfrm>
            <a:off x="1024128" y="1638881"/>
            <a:ext cx="10515600" cy="4910666"/>
          </a:xfrm>
        </p:spPr>
        <p:txBody>
          <a:bodyPr anchor="ctr">
            <a:normAutofit/>
          </a:bodyPr>
          <a:lstStyle/>
          <a:p>
            <a:pPr marL="514350" indent="-514350">
              <a:buAutoNum type="arabicPeriod"/>
            </a:pPr>
            <a:r>
              <a:rPr lang="en-US" sz="2900"/>
              <a:t>Students have been roaming the hallways and not going to class.  ESPs and teachers are not sure what to do next to stop this issue.  What is our school’s plan to address the problem?  When can we address the problem?</a:t>
            </a:r>
          </a:p>
          <a:p>
            <a:pPr marL="514350" indent="-514350">
              <a:buAutoNum type="arabicPeriod"/>
            </a:pPr>
            <a:r>
              <a:rPr lang="en-US" sz="2900"/>
              <a:t>I have a student who has difficulty regulating their emotions and has been showing their frustration by getting physical.  Today, while assisting them with reading, they slapped me in the face and had a meltdown - What happens now?</a:t>
            </a:r>
          </a:p>
          <a:p>
            <a:pPr marL="514350" indent="-514350">
              <a:buAutoNum type="arabicPeriod"/>
            </a:pPr>
            <a:r>
              <a:rPr lang="en-US" sz="2900"/>
              <a:t>Students have been ignoring my directions to put their phones away in class and pay attention.  Is there any recourse in the CBA around this issue?</a:t>
            </a:r>
          </a:p>
        </p:txBody>
      </p:sp>
      <p:pic>
        <p:nvPicPr>
          <p:cNvPr id="4" name="Picture 2" descr="Teamwork is dreamwork: pushing the boundaries in breakout roomsELT Learning  Journeys">
            <a:extLst>
              <a:ext uri="{FF2B5EF4-FFF2-40B4-BE49-F238E27FC236}">
                <a16:creationId xmlns:a16="http://schemas.microsoft.com/office/drawing/2014/main" id="{329562D9-0C2F-409C-9C8E-05D4DD068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2014" y="230035"/>
            <a:ext cx="1551716" cy="159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8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amwork is dreamwork: pushing the boundaries in breakout roomsELT Learning  Journeys">
            <a:extLst>
              <a:ext uri="{FF2B5EF4-FFF2-40B4-BE49-F238E27FC236}">
                <a16:creationId xmlns:a16="http://schemas.microsoft.com/office/drawing/2014/main" id="{666177BD-C261-46D6-AE2E-BDF6CE68F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9998" y="344424"/>
            <a:ext cx="1689833" cy="1737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4568" y="344424"/>
            <a:ext cx="9720072" cy="996794"/>
          </a:xfrm>
        </p:spPr>
        <p:txBody>
          <a:bodyPr/>
          <a:lstStyle/>
          <a:p>
            <a:pPr algn="ctr"/>
            <a:r>
              <a:rPr lang="en-US" dirty="0">
                <a:solidFill>
                  <a:schemeClr val="accent1">
                    <a:lumMod val="75000"/>
                  </a:schemeClr>
                </a:solidFill>
              </a:rPr>
              <a:t>Breakout rooms </a:t>
            </a:r>
            <a:endParaRPr lang="en-US" sz="1800" dirty="0">
              <a:solidFill>
                <a:schemeClr val="accent1">
                  <a:lumMod val="75000"/>
                </a:schemeClr>
              </a:solidFill>
            </a:endParaRPr>
          </a:p>
        </p:txBody>
      </p:sp>
      <p:graphicFrame>
        <p:nvGraphicFramePr>
          <p:cNvPr id="8" name="Content Placeholder 7">
            <a:extLst>
              <a:ext uri="{FF2B5EF4-FFF2-40B4-BE49-F238E27FC236}">
                <a16:creationId xmlns:a16="http://schemas.microsoft.com/office/drawing/2014/main" id="{0D0A3CD6-8248-41CE-A390-C81FA6928E4D}"/>
              </a:ext>
            </a:extLst>
          </p:cNvPr>
          <p:cNvGraphicFramePr>
            <a:graphicFrameLocks noGrp="1"/>
          </p:cNvGraphicFramePr>
          <p:nvPr>
            <p:ph idx="1"/>
          </p:nvPr>
        </p:nvGraphicFramePr>
        <p:xfrm>
          <a:off x="186629" y="2081784"/>
          <a:ext cx="11818741" cy="4079240"/>
        </p:xfrm>
        <a:graphic>
          <a:graphicData uri="http://schemas.openxmlformats.org/drawingml/2006/table">
            <a:tbl>
              <a:tblPr firstRow="1" bandRow="1">
                <a:tableStyleId>{5C22544A-7EE6-4342-B048-85BDC9FD1C3A}</a:tableStyleId>
              </a:tblPr>
              <a:tblGrid>
                <a:gridCol w="1074431">
                  <a:extLst>
                    <a:ext uri="{9D8B030D-6E8A-4147-A177-3AD203B41FA5}">
                      <a16:colId xmlns:a16="http://schemas.microsoft.com/office/drawing/2014/main" val="1243302762"/>
                    </a:ext>
                  </a:extLst>
                </a:gridCol>
                <a:gridCol w="1074431">
                  <a:extLst>
                    <a:ext uri="{9D8B030D-6E8A-4147-A177-3AD203B41FA5}">
                      <a16:colId xmlns:a16="http://schemas.microsoft.com/office/drawing/2014/main" val="2491884128"/>
                    </a:ext>
                  </a:extLst>
                </a:gridCol>
                <a:gridCol w="1074431">
                  <a:extLst>
                    <a:ext uri="{9D8B030D-6E8A-4147-A177-3AD203B41FA5}">
                      <a16:colId xmlns:a16="http://schemas.microsoft.com/office/drawing/2014/main" val="2488578351"/>
                    </a:ext>
                  </a:extLst>
                </a:gridCol>
                <a:gridCol w="1074431">
                  <a:extLst>
                    <a:ext uri="{9D8B030D-6E8A-4147-A177-3AD203B41FA5}">
                      <a16:colId xmlns:a16="http://schemas.microsoft.com/office/drawing/2014/main" val="2291175811"/>
                    </a:ext>
                  </a:extLst>
                </a:gridCol>
                <a:gridCol w="1074431">
                  <a:extLst>
                    <a:ext uri="{9D8B030D-6E8A-4147-A177-3AD203B41FA5}">
                      <a16:colId xmlns:a16="http://schemas.microsoft.com/office/drawing/2014/main" val="2221698850"/>
                    </a:ext>
                  </a:extLst>
                </a:gridCol>
                <a:gridCol w="1028039">
                  <a:extLst>
                    <a:ext uri="{9D8B030D-6E8A-4147-A177-3AD203B41FA5}">
                      <a16:colId xmlns:a16="http://schemas.microsoft.com/office/drawing/2014/main" val="2443936478"/>
                    </a:ext>
                  </a:extLst>
                </a:gridCol>
                <a:gridCol w="1120823">
                  <a:extLst>
                    <a:ext uri="{9D8B030D-6E8A-4147-A177-3AD203B41FA5}">
                      <a16:colId xmlns:a16="http://schemas.microsoft.com/office/drawing/2014/main" val="1157724443"/>
                    </a:ext>
                  </a:extLst>
                </a:gridCol>
                <a:gridCol w="1074431">
                  <a:extLst>
                    <a:ext uri="{9D8B030D-6E8A-4147-A177-3AD203B41FA5}">
                      <a16:colId xmlns:a16="http://schemas.microsoft.com/office/drawing/2014/main" val="3854847797"/>
                    </a:ext>
                  </a:extLst>
                </a:gridCol>
                <a:gridCol w="1074431">
                  <a:extLst>
                    <a:ext uri="{9D8B030D-6E8A-4147-A177-3AD203B41FA5}">
                      <a16:colId xmlns:a16="http://schemas.microsoft.com/office/drawing/2014/main" val="2118961356"/>
                    </a:ext>
                  </a:extLst>
                </a:gridCol>
                <a:gridCol w="1074431">
                  <a:extLst>
                    <a:ext uri="{9D8B030D-6E8A-4147-A177-3AD203B41FA5}">
                      <a16:colId xmlns:a16="http://schemas.microsoft.com/office/drawing/2014/main" val="2277900169"/>
                    </a:ext>
                  </a:extLst>
                </a:gridCol>
                <a:gridCol w="1074431">
                  <a:extLst>
                    <a:ext uri="{9D8B030D-6E8A-4147-A177-3AD203B41FA5}">
                      <a16:colId xmlns:a16="http://schemas.microsoft.com/office/drawing/2014/main" val="4131719343"/>
                    </a:ext>
                  </a:extLst>
                </a:gridCol>
              </a:tblGrid>
              <a:tr h="370840">
                <a:tc>
                  <a:txBody>
                    <a:bodyPr/>
                    <a:lstStyle/>
                    <a:p>
                      <a:r>
                        <a:rPr lang="en-US" dirty="0"/>
                        <a:t>School</a:t>
                      </a:r>
                    </a:p>
                  </a:txBody>
                  <a:tcPr/>
                </a:tc>
                <a:tc>
                  <a:txBody>
                    <a:bodyPr/>
                    <a:lstStyle/>
                    <a:p>
                      <a:r>
                        <a:rPr lang="en-US" dirty="0"/>
                        <a:t>Breakout</a:t>
                      </a:r>
                    </a:p>
                  </a:txBody>
                  <a:tcPr/>
                </a:tc>
                <a:tc>
                  <a:txBody>
                    <a:bodyPr/>
                    <a:lstStyle/>
                    <a:p>
                      <a:endParaRPr lang="en-US"/>
                    </a:p>
                  </a:txBody>
                  <a:tcPr/>
                </a:tc>
                <a:tc>
                  <a:txBody>
                    <a:bodyPr/>
                    <a:lstStyle/>
                    <a:p>
                      <a:r>
                        <a:rPr lang="en-US" dirty="0"/>
                        <a:t>School</a:t>
                      </a:r>
                    </a:p>
                  </a:txBody>
                  <a:tcPr/>
                </a:tc>
                <a:tc>
                  <a:txBody>
                    <a:bodyPr/>
                    <a:lstStyle/>
                    <a:p>
                      <a:r>
                        <a:rPr lang="en-US" dirty="0"/>
                        <a:t>Breakout</a:t>
                      </a:r>
                    </a:p>
                  </a:txBody>
                  <a:tcPr/>
                </a:tc>
                <a:tc>
                  <a:txBody>
                    <a:bodyPr/>
                    <a:lstStyle/>
                    <a:p>
                      <a:endParaRPr lang="en-US" dirty="0"/>
                    </a:p>
                  </a:txBody>
                  <a:tcPr/>
                </a:tc>
                <a:tc>
                  <a:txBody>
                    <a:bodyPr/>
                    <a:lstStyle/>
                    <a:p>
                      <a:r>
                        <a:rPr lang="en-US" dirty="0"/>
                        <a:t>School </a:t>
                      </a:r>
                    </a:p>
                  </a:txBody>
                  <a:tcPr/>
                </a:tc>
                <a:tc>
                  <a:txBody>
                    <a:bodyPr/>
                    <a:lstStyle/>
                    <a:p>
                      <a:r>
                        <a:rPr lang="en-US" dirty="0"/>
                        <a:t>Breakout</a:t>
                      </a:r>
                    </a:p>
                  </a:txBody>
                  <a:tcPr/>
                </a:tc>
                <a:tc>
                  <a:txBody>
                    <a:bodyPr/>
                    <a:lstStyle/>
                    <a:p>
                      <a:endParaRPr lang="en-US" dirty="0"/>
                    </a:p>
                  </a:txBody>
                  <a:tcPr/>
                </a:tc>
                <a:tc>
                  <a:txBody>
                    <a:bodyPr/>
                    <a:lstStyle/>
                    <a:p>
                      <a:r>
                        <a:rPr lang="en-US" dirty="0"/>
                        <a:t>School</a:t>
                      </a:r>
                    </a:p>
                  </a:txBody>
                  <a:tcPr/>
                </a:tc>
                <a:tc>
                  <a:txBody>
                    <a:bodyPr/>
                    <a:lstStyle/>
                    <a:p>
                      <a:r>
                        <a:rPr lang="en-US" dirty="0"/>
                        <a:t>Breakout</a:t>
                      </a:r>
                    </a:p>
                  </a:txBody>
                  <a:tcPr/>
                </a:tc>
                <a:extLst>
                  <a:ext uri="{0D108BD9-81ED-4DB2-BD59-A6C34878D82A}">
                    <a16:rowId xmlns:a16="http://schemas.microsoft.com/office/drawing/2014/main" val="1212231212"/>
                  </a:ext>
                </a:extLst>
              </a:tr>
              <a:tr h="370840">
                <a:tc>
                  <a:txBody>
                    <a:bodyPr/>
                    <a:lstStyle/>
                    <a:p>
                      <a:r>
                        <a:rPr lang="en-US" dirty="0"/>
                        <a:t>TBHS</a:t>
                      </a:r>
                    </a:p>
                  </a:txBody>
                  <a:tcPr/>
                </a:tc>
                <a:tc>
                  <a:txBody>
                    <a:bodyPr/>
                    <a:lstStyle/>
                    <a:p>
                      <a:r>
                        <a:rPr lang="en-US" dirty="0"/>
                        <a:t>1</a:t>
                      </a:r>
                    </a:p>
                  </a:txBody>
                  <a:tcPr/>
                </a:tc>
                <a:tc>
                  <a:txBody>
                    <a:bodyPr/>
                    <a:lstStyle/>
                    <a:p>
                      <a:endParaRPr lang="en-US" dirty="0"/>
                    </a:p>
                  </a:txBody>
                  <a:tcPr/>
                </a:tc>
                <a:tc>
                  <a:txBody>
                    <a:bodyPr/>
                    <a:lstStyle/>
                    <a:p>
                      <a:r>
                        <a:rPr lang="en-US" dirty="0"/>
                        <a:t>DEC</a:t>
                      </a:r>
                    </a:p>
                  </a:txBody>
                  <a:tcPr/>
                </a:tc>
                <a:tc>
                  <a:txBody>
                    <a:bodyPr/>
                    <a:lstStyle/>
                    <a:p>
                      <a:r>
                        <a:rPr lang="en-US" dirty="0"/>
                        <a:t>11</a:t>
                      </a:r>
                    </a:p>
                  </a:txBody>
                  <a:tcPr/>
                </a:tc>
                <a:tc>
                  <a:txBody>
                    <a:bodyPr/>
                    <a:lstStyle/>
                    <a:p>
                      <a:endParaRPr lang="en-US" dirty="0"/>
                    </a:p>
                  </a:txBody>
                  <a:tcPr/>
                </a:tc>
                <a:tc>
                  <a:txBody>
                    <a:bodyPr/>
                    <a:lstStyle/>
                    <a:p>
                      <a:r>
                        <a:rPr lang="en-US" dirty="0"/>
                        <a:t>FWHS</a:t>
                      </a:r>
                    </a:p>
                  </a:txBody>
                  <a:tcPr/>
                </a:tc>
                <a:tc>
                  <a:txBody>
                    <a:bodyPr/>
                    <a:lstStyle/>
                    <a:p>
                      <a:r>
                        <a:rPr lang="en-US" dirty="0"/>
                        <a:t>21</a:t>
                      </a:r>
                    </a:p>
                  </a:txBody>
                  <a:tcPr/>
                </a:tc>
                <a:tc>
                  <a:txBody>
                    <a:bodyPr/>
                    <a:lstStyle/>
                    <a:p>
                      <a:endParaRPr lang="en-US"/>
                    </a:p>
                  </a:txBody>
                  <a:tcPr/>
                </a:tc>
                <a:tc>
                  <a:txBody>
                    <a:bodyPr/>
                    <a:lstStyle/>
                    <a:p>
                      <a:r>
                        <a:rPr lang="en-US" dirty="0"/>
                        <a:t>TJHS</a:t>
                      </a:r>
                    </a:p>
                  </a:txBody>
                  <a:tcPr/>
                </a:tc>
                <a:tc>
                  <a:txBody>
                    <a:bodyPr/>
                    <a:lstStyle/>
                    <a:p>
                      <a:r>
                        <a:rPr lang="en-US" dirty="0"/>
                        <a:t>29</a:t>
                      </a:r>
                    </a:p>
                  </a:txBody>
                  <a:tcPr/>
                </a:tc>
                <a:extLst>
                  <a:ext uri="{0D108BD9-81ED-4DB2-BD59-A6C34878D82A}">
                    <a16:rowId xmlns:a16="http://schemas.microsoft.com/office/drawing/2014/main" val="356927707"/>
                  </a:ext>
                </a:extLst>
              </a:tr>
              <a:tr h="370840">
                <a:tc>
                  <a:txBody>
                    <a:bodyPr/>
                    <a:lstStyle/>
                    <a:p>
                      <a:r>
                        <a:rPr lang="en-US" dirty="0"/>
                        <a:t>ILH</a:t>
                      </a:r>
                    </a:p>
                  </a:txBody>
                  <a:tcPr/>
                </a:tc>
                <a:tc>
                  <a:txBody>
                    <a:bodyPr/>
                    <a:lstStyle/>
                    <a:p>
                      <a:r>
                        <a:rPr lang="en-US" dirty="0"/>
                        <a:t>2</a:t>
                      </a:r>
                    </a:p>
                  </a:txBody>
                  <a:tcPr/>
                </a:tc>
                <a:tc>
                  <a:txBody>
                    <a:bodyPr/>
                    <a:lstStyle/>
                    <a:p>
                      <a:endParaRPr lang="en-US"/>
                    </a:p>
                  </a:txBody>
                  <a:tcPr/>
                </a:tc>
                <a:tc>
                  <a:txBody>
                    <a:bodyPr/>
                    <a:lstStyle/>
                    <a:p>
                      <a:r>
                        <a:rPr lang="en-US" dirty="0"/>
                        <a:t>LAK</a:t>
                      </a:r>
                    </a:p>
                  </a:txBody>
                  <a:tcPr/>
                </a:tc>
                <a:tc>
                  <a:txBody>
                    <a:bodyPr/>
                    <a:lstStyle/>
                    <a:p>
                      <a:r>
                        <a:rPr lang="en-US" dirty="0"/>
                        <a:t>12</a:t>
                      </a:r>
                    </a:p>
                  </a:txBody>
                  <a:tcPr/>
                </a:tc>
                <a:tc>
                  <a:txBody>
                    <a:bodyPr/>
                    <a:lstStyle/>
                    <a:p>
                      <a:endParaRPr lang="en-US" dirty="0"/>
                    </a:p>
                  </a:txBody>
                  <a:tcPr/>
                </a:tc>
                <a:tc>
                  <a:txBody>
                    <a:bodyPr/>
                    <a:lstStyle/>
                    <a:p>
                      <a:r>
                        <a:rPr lang="en-US" dirty="0"/>
                        <a:t>SAC</a:t>
                      </a:r>
                    </a:p>
                  </a:txBody>
                  <a:tcPr/>
                </a:tc>
                <a:tc>
                  <a:txBody>
                    <a:bodyPr/>
                    <a:lstStyle/>
                    <a:p>
                      <a:r>
                        <a:rPr lang="en-US" dirty="0"/>
                        <a:t>22</a:t>
                      </a:r>
                    </a:p>
                  </a:txBody>
                  <a:tcPr/>
                </a:tc>
                <a:tc>
                  <a:txBody>
                    <a:bodyPr/>
                    <a:lstStyle/>
                    <a:p>
                      <a:endParaRPr lang="en-US"/>
                    </a:p>
                  </a:txBody>
                  <a:tcPr/>
                </a:tc>
                <a:tc>
                  <a:txBody>
                    <a:bodyPr/>
                    <a:lstStyle/>
                    <a:p>
                      <a:r>
                        <a:rPr lang="en-US" dirty="0"/>
                        <a:t>EVG</a:t>
                      </a:r>
                    </a:p>
                  </a:txBody>
                  <a:tcPr/>
                </a:tc>
                <a:tc>
                  <a:txBody>
                    <a:bodyPr/>
                    <a:lstStyle/>
                    <a:p>
                      <a:r>
                        <a:rPr lang="en-US" dirty="0"/>
                        <a:t>30</a:t>
                      </a:r>
                    </a:p>
                  </a:txBody>
                  <a:tcPr/>
                </a:tc>
                <a:extLst>
                  <a:ext uri="{0D108BD9-81ED-4DB2-BD59-A6C34878D82A}">
                    <a16:rowId xmlns:a16="http://schemas.microsoft.com/office/drawing/2014/main" val="1102858500"/>
                  </a:ext>
                </a:extLst>
              </a:tr>
              <a:tr h="370840">
                <a:tc>
                  <a:txBody>
                    <a:bodyPr/>
                    <a:lstStyle/>
                    <a:p>
                      <a:r>
                        <a:rPr lang="en-US" dirty="0"/>
                        <a:t>SEQ</a:t>
                      </a:r>
                    </a:p>
                  </a:txBody>
                  <a:tcPr/>
                </a:tc>
                <a:tc>
                  <a:txBody>
                    <a:bodyPr/>
                    <a:lstStyle/>
                    <a:p>
                      <a:r>
                        <a:rPr lang="en-US" dirty="0"/>
                        <a:t>3</a:t>
                      </a:r>
                    </a:p>
                  </a:txBody>
                  <a:tcPr/>
                </a:tc>
                <a:tc>
                  <a:txBody>
                    <a:bodyPr/>
                    <a:lstStyle/>
                    <a:p>
                      <a:endParaRPr lang="en-US"/>
                    </a:p>
                  </a:txBody>
                  <a:tcPr/>
                </a:tc>
                <a:tc>
                  <a:txBody>
                    <a:bodyPr/>
                    <a:lstStyle/>
                    <a:p>
                      <a:r>
                        <a:rPr lang="en-US" dirty="0"/>
                        <a:t>TAF</a:t>
                      </a:r>
                    </a:p>
                  </a:txBody>
                  <a:tcPr/>
                </a:tc>
                <a:tc>
                  <a:txBody>
                    <a:bodyPr/>
                    <a:lstStyle/>
                    <a:p>
                      <a:r>
                        <a:rPr lang="en-US" dirty="0"/>
                        <a:t>13</a:t>
                      </a:r>
                    </a:p>
                  </a:txBody>
                  <a:tcPr/>
                </a:tc>
                <a:tc>
                  <a:txBody>
                    <a:bodyPr/>
                    <a:lstStyle/>
                    <a:p>
                      <a:endParaRPr lang="en-US"/>
                    </a:p>
                  </a:txBody>
                  <a:tcPr/>
                </a:tc>
                <a:tc>
                  <a:txBody>
                    <a:bodyPr/>
                    <a:lstStyle/>
                    <a:p>
                      <a:r>
                        <a:rPr lang="en-US" dirty="0"/>
                        <a:t>LGV</a:t>
                      </a:r>
                    </a:p>
                  </a:txBody>
                  <a:tcPr/>
                </a:tc>
                <a:tc>
                  <a:txBody>
                    <a:bodyPr/>
                    <a:lstStyle/>
                    <a:p>
                      <a:r>
                        <a:rPr lang="en-US" dirty="0"/>
                        <a:t>23</a:t>
                      </a:r>
                    </a:p>
                  </a:txBody>
                  <a:tcPr/>
                </a:tc>
                <a:tc>
                  <a:txBody>
                    <a:bodyPr/>
                    <a:lstStyle/>
                    <a:p>
                      <a:endParaRPr lang="en-US"/>
                    </a:p>
                  </a:txBody>
                  <a:tcPr/>
                </a:tc>
                <a:tc>
                  <a:txBody>
                    <a:bodyPr/>
                    <a:lstStyle/>
                    <a:p>
                      <a:r>
                        <a:rPr lang="en-US" dirty="0"/>
                        <a:t>KIL</a:t>
                      </a:r>
                    </a:p>
                  </a:txBody>
                  <a:tcPr/>
                </a:tc>
                <a:tc>
                  <a:txBody>
                    <a:bodyPr/>
                    <a:lstStyle/>
                    <a:p>
                      <a:r>
                        <a:rPr lang="en-US" dirty="0"/>
                        <a:t>31</a:t>
                      </a:r>
                    </a:p>
                  </a:txBody>
                  <a:tcPr/>
                </a:tc>
                <a:extLst>
                  <a:ext uri="{0D108BD9-81ED-4DB2-BD59-A6C34878D82A}">
                    <a16:rowId xmlns:a16="http://schemas.microsoft.com/office/drawing/2014/main" val="1808807521"/>
                  </a:ext>
                </a:extLst>
              </a:tr>
              <a:tr h="370840">
                <a:tc>
                  <a:txBody>
                    <a:bodyPr/>
                    <a:lstStyle/>
                    <a:p>
                      <a:r>
                        <a:rPr lang="en-US" dirty="0"/>
                        <a:t>ENT</a:t>
                      </a:r>
                    </a:p>
                  </a:txBody>
                  <a:tcPr/>
                </a:tc>
                <a:tc>
                  <a:txBody>
                    <a:bodyPr/>
                    <a:lstStyle/>
                    <a:p>
                      <a:r>
                        <a:rPr lang="en-US" dirty="0"/>
                        <a:t>4</a:t>
                      </a:r>
                    </a:p>
                  </a:txBody>
                  <a:tcPr/>
                </a:tc>
                <a:tc>
                  <a:txBody>
                    <a:bodyPr/>
                    <a:lstStyle/>
                    <a:p>
                      <a:endParaRPr lang="en-US"/>
                    </a:p>
                  </a:txBody>
                  <a:tcPr/>
                </a:tc>
                <a:tc>
                  <a:txBody>
                    <a:bodyPr/>
                    <a:lstStyle/>
                    <a:p>
                      <a:r>
                        <a:rPr lang="en-US" dirty="0"/>
                        <a:t>ADE</a:t>
                      </a:r>
                    </a:p>
                  </a:txBody>
                  <a:tcPr/>
                </a:tc>
                <a:tc>
                  <a:txBody>
                    <a:bodyPr/>
                    <a:lstStyle/>
                    <a:p>
                      <a:r>
                        <a:rPr lang="en-US" dirty="0"/>
                        <a:t>14</a:t>
                      </a:r>
                    </a:p>
                  </a:txBody>
                  <a:tcPr/>
                </a:tc>
                <a:tc>
                  <a:txBody>
                    <a:bodyPr/>
                    <a:lstStyle/>
                    <a:p>
                      <a:endParaRPr lang="en-US"/>
                    </a:p>
                  </a:txBody>
                  <a:tcPr/>
                </a:tc>
                <a:tc>
                  <a:txBody>
                    <a:bodyPr/>
                    <a:lstStyle/>
                    <a:p>
                      <a:r>
                        <a:rPr lang="en-US" dirty="0"/>
                        <a:t>MTW</a:t>
                      </a:r>
                    </a:p>
                  </a:txBody>
                  <a:tcPr/>
                </a:tc>
                <a:tc>
                  <a:txBody>
                    <a:bodyPr/>
                    <a:lstStyle/>
                    <a:p>
                      <a:r>
                        <a:rPr lang="en-US" dirty="0"/>
                        <a:t>24</a:t>
                      </a:r>
                    </a:p>
                  </a:txBody>
                  <a:tcPr/>
                </a:tc>
                <a:tc>
                  <a:txBody>
                    <a:bodyPr/>
                    <a:lstStyle/>
                    <a:p>
                      <a:endParaRPr lang="en-US"/>
                    </a:p>
                  </a:txBody>
                  <a:tcPr/>
                </a:tc>
                <a:tc>
                  <a:txBody>
                    <a:bodyPr/>
                    <a:lstStyle/>
                    <a:p>
                      <a:r>
                        <a:rPr lang="en-US" dirty="0"/>
                        <a:t>CAM</a:t>
                      </a:r>
                    </a:p>
                  </a:txBody>
                  <a:tcPr/>
                </a:tc>
                <a:tc>
                  <a:txBody>
                    <a:bodyPr/>
                    <a:lstStyle/>
                    <a:p>
                      <a:r>
                        <a:rPr lang="en-US" dirty="0"/>
                        <a:t>32</a:t>
                      </a:r>
                    </a:p>
                  </a:txBody>
                  <a:tcPr/>
                </a:tc>
                <a:extLst>
                  <a:ext uri="{0D108BD9-81ED-4DB2-BD59-A6C34878D82A}">
                    <a16:rowId xmlns:a16="http://schemas.microsoft.com/office/drawing/2014/main" val="3369477527"/>
                  </a:ext>
                </a:extLst>
              </a:tr>
              <a:tr h="370840">
                <a:tc>
                  <a:txBody>
                    <a:bodyPr/>
                    <a:lstStyle/>
                    <a:p>
                      <a:r>
                        <a:rPr lang="en-US" dirty="0"/>
                        <a:t>LKL</a:t>
                      </a:r>
                    </a:p>
                  </a:txBody>
                  <a:tcPr/>
                </a:tc>
                <a:tc>
                  <a:txBody>
                    <a:bodyPr/>
                    <a:lstStyle/>
                    <a:p>
                      <a:r>
                        <a:rPr lang="en-US" dirty="0"/>
                        <a:t>5</a:t>
                      </a:r>
                    </a:p>
                  </a:txBody>
                  <a:tcPr/>
                </a:tc>
                <a:tc>
                  <a:txBody>
                    <a:bodyPr/>
                    <a:lstStyle/>
                    <a:p>
                      <a:endParaRPr lang="en-US"/>
                    </a:p>
                  </a:txBody>
                  <a:tcPr/>
                </a:tc>
                <a:tc>
                  <a:txBody>
                    <a:bodyPr/>
                    <a:lstStyle/>
                    <a:p>
                      <a:r>
                        <a:rPr lang="en-US" dirty="0"/>
                        <a:t>BRG</a:t>
                      </a:r>
                    </a:p>
                  </a:txBody>
                  <a:tcPr/>
                </a:tc>
                <a:tc>
                  <a:txBody>
                    <a:bodyPr/>
                    <a:lstStyle/>
                    <a:p>
                      <a:r>
                        <a:rPr lang="en-US" dirty="0"/>
                        <a:t>15</a:t>
                      </a:r>
                    </a:p>
                  </a:txBody>
                  <a:tcPr/>
                </a:tc>
                <a:tc>
                  <a:txBody>
                    <a:bodyPr/>
                    <a:lstStyle/>
                    <a:p>
                      <a:endParaRPr lang="en-US"/>
                    </a:p>
                  </a:txBody>
                  <a:tcPr/>
                </a:tc>
                <a:tc>
                  <a:txBody>
                    <a:bodyPr/>
                    <a:lstStyle/>
                    <a:p>
                      <a:r>
                        <a:rPr lang="en-US" dirty="0"/>
                        <a:t>MIR</a:t>
                      </a:r>
                    </a:p>
                  </a:txBody>
                  <a:tcPr/>
                </a:tc>
                <a:tc>
                  <a:txBody>
                    <a:bodyPr/>
                    <a:lstStyle/>
                    <a:p>
                      <a:r>
                        <a:rPr lang="en-US" dirty="0"/>
                        <a:t>25</a:t>
                      </a:r>
                    </a:p>
                  </a:txBody>
                  <a:tcPr/>
                </a:tc>
                <a:tc>
                  <a:txBody>
                    <a:bodyPr/>
                    <a:lstStyle/>
                    <a:p>
                      <a:endParaRPr lang="en-US"/>
                    </a:p>
                  </a:txBody>
                  <a:tcPr/>
                </a:tc>
                <a:tc>
                  <a:txBody>
                    <a:bodyPr/>
                    <a:lstStyle/>
                    <a:p>
                      <a:r>
                        <a:rPr lang="en-US" dirty="0"/>
                        <a:t>LDF</a:t>
                      </a:r>
                    </a:p>
                  </a:txBody>
                  <a:tcPr/>
                </a:tc>
                <a:tc>
                  <a:txBody>
                    <a:bodyPr/>
                    <a:lstStyle/>
                    <a:p>
                      <a:r>
                        <a:rPr lang="en-US" dirty="0"/>
                        <a:t>33</a:t>
                      </a:r>
                    </a:p>
                  </a:txBody>
                  <a:tcPr/>
                </a:tc>
                <a:extLst>
                  <a:ext uri="{0D108BD9-81ED-4DB2-BD59-A6C34878D82A}">
                    <a16:rowId xmlns:a16="http://schemas.microsoft.com/office/drawing/2014/main" val="327772119"/>
                  </a:ext>
                </a:extLst>
              </a:tr>
              <a:tr h="370840">
                <a:tc>
                  <a:txBody>
                    <a:bodyPr/>
                    <a:lstStyle/>
                    <a:p>
                      <a:r>
                        <a:rPr lang="en-US" dirty="0"/>
                        <a:t>PNL</a:t>
                      </a:r>
                    </a:p>
                  </a:txBody>
                  <a:tcPr/>
                </a:tc>
                <a:tc>
                  <a:txBody>
                    <a:bodyPr/>
                    <a:lstStyle/>
                    <a:p>
                      <a:r>
                        <a:rPr lang="en-US" dirty="0"/>
                        <a:t>6</a:t>
                      </a:r>
                    </a:p>
                  </a:txBody>
                  <a:tcPr/>
                </a:tc>
                <a:tc>
                  <a:txBody>
                    <a:bodyPr/>
                    <a:lstStyle/>
                    <a:p>
                      <a:endParaRPr lang="en-US"/>
                    </a:p>
                  </a:txBody>
                  <a:tcPr/>
                </a:tc>
                <a:tc>
                  <a:txBody>
                    <a:bodyPr/>
                    <a:lstStyle/>
                    <a:p>
                      <a:r>
                        <a:rPr lang="en-US" dirty="0"/>
                        <a:t>GGB</a:t>
                      </a:r>
                    </a:p>
                  </a:txBody>
                  <a:tcPr/>
                </a:tc>
                <a:tc>
                  <a:txBody>
                    <a:bodyPr/>
                    <a:lstStyle/>
                    <a:p>
                      <a:r>
                        <a:rPr lang="en-US" dirty="0"/>
                        <a:t>16</a:t>
                      </a:r>
                    </a:p>
                  </a:txBody>
                  <a:tcPr/>
                </a:tc>
                <a:tc>
                  <a:txBody>
                    <a:bodyPr/>
                    <a:lstStyle/>
                    <a:p>
                      <a:endParaRPr lang="en-US"/>
                    </a:p>
                  </a:txBody>
                  <a:tcPr/>
                </a:tc>
                <a:tc>
                  <a:txBody>
                    <a:bodyPr/>
                    <a:lstStyle/>
                    <a:p>
                      <a:r>
                        <a:rPr lang="en-US" dirty="0"/>
                        <a:t>WIL</a:t>
                      </a:r>
                    </a:p>
                  </a:txBody>
                  <a:tcPr/>
                </a:tc>
                <a:tc>
                  <a:txBody>
                    <a:bodyPr/>
                    <a:lstStyle/>
                    <a:p>
                      <a:r>
                        <a:rPr lang="en-US" dirty="0"/>
                        <a:t>26</a:t>
                      </a:r>
                    </a:p>
                  </a:txBody>
                  <a:tcPr/>
                </a:tc>
                <a:tc>
                  <a:txBody>
                    <a:bodyPr/>
                    <a:lstStyle/>
                    <a:p>
                      <a:endParaRPr lang="en-US"/>
                    </a:p>
                  </a:txBody>
                  <a:tcPr/>
                </a:tc>
                <a:tc>
                  <a:txBody>
                    <a:bodyPr/>
                    <a:lstStyle/>
                    <a:p>
                      <a:r>
                        <a:rPr lang="en-US" dirty="0"/>
                        <a:t>MHL</a:t>
                      </a:r>
                    </a:p>
                  </a:txBody>
                  <a:tcPr/>
                </a:tc>
                <a:tc>
                  <a:txBody>
                    <a:bodyPr/>
                    <a:lstStyle/>
                    <a:p>
                      <a:r>
                        <a:rPr lang="en-US" dirty="0"/>
                        <a:t>34</a:t>
                      </a:r>
                    </a:p>
                  </a:txBody>
                  <a:tcPr/>
                </a:tc>
                <a:extLst>
                  <a:ext uri="{0D108BD9-81ED-4DB2-BD59-A6C34878D82A}">
                    <a16:rowId xmlns:a16="http://schemas.microsoft.com/office/drawing/2014/main" val="3309756247"/>
                  </a:ext>
                </a:extLst>
              </a:tr>
              <a:tr h="370840">
                <a:tc>
                  <a:txBody>
                    <a:bodyPr/>
                    <a:lstStyle/>
                    <a:p>
                      <a:r>
                        <a:rPr lang="en-US" dirty="0"/>
                        <a:t>RVW</a:t>
                      </a:r>
                    </a:p>
                  </a:txBody>
                  <a:tcPr/>
                </a:tc>
                <a:tc>
                  <a:txBody>
                    <a:bodyPr/>
                    <a:lstStyle/>
                    <a:p>
                      <a:r>
                        <a:rPr lang="en-US" dirty="0"/>
                        <a:t>7</a:t>
                      </a:r>
                    </a:p>
                  </a:txBody>
                  <a:tcPr/>
                </a:tc>
                <a:tc>
                  <a:txBody>
                    <a:bodyPr/>
                    <a:lstStyle/>
                    <a:p>
                      <a:endParaRPr lang="en-US"/>
                    </a:p>
                  </a:txBody>
                  <a:tcPr/>
                </a:tc>
                <a:tc>
                  <a:txBody>
                    <a:bodyPr/>
                    <a:lstStyle/>
                    <a:p>
                      <a:r>
                        <a:rPr lang="en-US" dirty="0"/>
                        <a:t>OLV</a:t>
                      </a:r>
                    </a:p>
                  </a:txBody>
                  <a:tcPr/>
                </a:tc>
                <a:tc>
                  <a:txBody>
                    <a:bodyPr/>
                    <a:lstStyle/>
                    <a:p>
                      <a:r>
                        <a:rPr lang="en-US" dirty="0"/>
                        <a:t>17</a:t>
                      </a:r>
                    </a:p>
                  </a:txBody>
                  <a:tcPr/>
                </a:tc>
                <a:tc>
                  <a:txBody>
                    <a:bodyPr/>
                    <a:lstStyle/>
                    <a:p>
                      <a:endParaRPr lang="en-US"/>
                    </a:p>
                  </a:txBody>
                  <a:tcPr/>
                </a:tc>
                <a:tc>
                  <a:txBody>
                    <a:bodyPr/>
                    <a:lstStyle/>
                    <a:p>
                      <a:r>
                        <a:rPr lang="en-US" dirty="0"/>
                        <a:t>NAU</a:t>
                      </a:r>
                    </a:p>
                  </a:txBody>
                  <a:tcPr/>
                </a:tc>
                <a:tc>
                  <a:txBody>
                    <a:bodyPr/>
                    <a:lstStyle/>
                    <a:p>
                      <a:r>
                        <a:rPr lang="en-US" dirty="0"/>
                        <a:t>27</a:t>
                      </a:r>
                    </a:p>
                  </a:txBody>
                  <a:tcPr/>
                </a:tc>
                <a:tc>
                  <a:txBody>
                    <a:bodyPr/>
                    <a:lstStyle/>
                    <a:p>
                      <a:endParaRPr lang="en-US"/>
                    </a:p>
                  </a:txBody>
                  <a:tcPr/>
                </a:tc>
                <a:tc>
                  <a:txBody>
                    <a:bodyPr/>
                    <a:lstStyle/>
                    <a:p>
                      <a:r>
                        <a:rPr lang="en-US" dirty="0"/>
                        <a:t>STR</a:t>
                      </a:r>
                    </a:p>
                  </a:txBody>
                  <a:tcPr/>
                </a:tc>
                <a:tc>
                  <a:txBody>
                    <a:bodyPr/>
                    <a:lstStyle/>
                    <a:p>
                      <a:r>
                        <a:rPr lang="en-US" dirty="0"/>
                        <a:t>35</a:t>
                      </a:r>
                    </a:p>
                  </a:txBody>
                  <a:tcPr/>
                </a:tc>
                <a:extLst>
                  <a:ext uri="{0D108BD9-81ED-4DB2-BD59-A6C34878D82A}">
                    <a16:rowId xmlns:a16="http://schemas.microsoft.com/office/drawing/2014/main" val="4088715540"/>
                  </a:ext>
                </a:extLst>
              </a:tr>
              <a:tr h="370840">
                <a:tc>
                  <a:txBody>
                    <a:bodyPr/>
                    <a:lstStyle/>
                    <a:p>
                      <a:r>
                        <a:rPr lang="en-US" dirty="0"/>
                        <a:t>SHF</a:t>
                      </a:r>
                    </a:p>
                  </a:txBody>
                  <a:tcPr/>
                </a:tc>
                <a:tc>
                  <a:txBody>
                    <a:bodyPr/>
                    <a:lstStyle/>
                    <a:p>
                      <a:r>
                        <a:rPr lang="en-US" dirty="0"/>
                        <a:t>8</a:t>
                      </a:r>
                    </a:p>
                  </a:txBody>
                  <a:tcPr/>
                </a:tc>
                <a:tc>
                  <a:txBody>
                    <a:bodyPr/>
                    <a:lstStyle/>
                    <a:p>
                      <a:endParaRPr lang="en-US"/>
                    </a:p>
                  </a:txBody>
                  <a:tcPr/>
                </a:tc>
                <a:tc>
                  <a:txBody>
                    <a:bodyPr/>
                    <a:lstStyle/>
                    <a:p>
                      <a:r>
                        <a:rPr lang="en-US" dirty="0"/>
                        <a:t>SLV</a:t>
                      </a:r>
                    </a:p>
                  </a:txBody>
                  <a:tcPr/>
                </a:tc>
                <a:tc>
                  <a:txBody>
                    <a:bodyPr/>
                    <a:lstStyle/>
                    <a:p>
                      <a:r>
                        <a:rPr lang="en-US" dirty="0"/>
                        <a:t>18</a:t>
                      </a:r>
                    </a:p>
                  </a:txBody>
                  <a:tcPr/>
                </a:tc>
                <a:tc>
                  <a:txBody>
                    <a:bodyPr/>
                    <a:lstStyle/>
                    <a:p>
                      <a:endParaRPr lang="en-US"/>
                    </a:p>
                  </a:txBody>
                  <a:tcPr/>
                </a:tc>
                <a:tc>
                  <a:txBody>
                    <a:bodyPr/>
                    <a:lstStyle/>
                    <a:p>
                      <a:r>
                        <a:rPr lang="en-US" dirty="0"/>
                        <a:t>WDM</a:t>
                      </a:r>
                    </a:p>
                  </a:txBody>
                  <a:tcPr/>
                </a:tc>
                <a:tc>
                  <a:txBody>
                    <a:bodyPr/>
                    <a:lstStyle/>
                    <a:p>
                      <a:r>
                        <a:rPr lang="en-US" dirty="0"/>
                        <a:t>28</a:t>
                      </a:r>
                    </a:p>
                  </a:txBody>
                  <a:tcPr/>
                </a:tc>
                <a:tc>
                  <a:txBody>
                    <a:bodyPr/>
                    <a:lstStyle/>
                    <a:p>
                      <a:endParaRPr lang="en-US"/>
                    </a:p>
                  </a:txBody>
                  <a:tcPr/>
                </a:tc>
                <a:tc>
                  <a:txBody>
                    <a:bodyPr/>
                    <a:lstStyle/>
                    <a:p>
                      <a:r>
                        <a:rPr lang="en-US" dirty="0"/>
                        <a:t>SUN</a:t>
                      </a:r>
                    </a:p>
                  </a:txBody>
                  <a:tcPr/>
                </a:tc>
                <a:tc>
                  <a:txBody>
                    <a:bodyPr/>
                    <a:lstStyle/>
                    <a:p>
                      <a:r>
                        <a:rPr lang="en-US" dirty="0"/>
                        <a:t>36</a:t>
                      </a:r>
                    </a:p>
                  </a:txBody>
                  <a:tcPr/>
                </a:tc>
                <a:extLst>
                  <a:ext uri="{0D108BD9-81ED-4DB2-BD59-A6C34878D82A}">
                    <a16:rowId xmlns:a16="http://schemas.microsoft.com/office/drawing/2014/main" val="3291139408"/>
                  </a:ext>
                </a:extLst>
              </a:tr>
              <a:tr h="370840">
                <a:tc>
                  <a:txBody>
                    <a:bodyPr/>
                    <a:lstStyle/>
                    <a:p>
                      <a:r>
                        <a:rPr lang="en-US" dirty="0"/>
                        <a:t>ETP</a:t>
                      </a:r>
                    </a:p>
                  </a:txBody>
                  <a:tcPr/>
                </a:tc>
                <a:tc>
                  <a:txBody>
                    <a:bodyPr/>
                    <a:lstStyle/>
                    <a:p>
                      <a:r>
                        <a:rPr lang="en-US" dirty="0"/>
                        <a:t>9</a:t>
                      </a:r>
                    </a:p>
                  </a:txBody>
                  <a:tcPr/>
                </a:tc>
                <a:tc>
                  <a:txBody>
                    <a:bodyPr/>
                    <a:lstStyle/>
                    <a:p>
                      <a:endParaRPr lang="en-US"/>
                    </a:p>
                  </a:txBody>
                  <a:tcPr/>
                </a:tc>
                <a:tc>
                  <a:txBody>
                    <a:bodyPr/>
                    <a:lstStyle/>
                    <a:p>
                      <a:r>
                        <a:rPr lang="en-US" dirty="0"/>
                        <a:t>TWL</a:t>
                      </a:r>
                    </a:p>
                  </a:txBody>
                  <a:tcPr/>
                </a:tc>
                <a:tc>
                  <a:txBody>
                    <a:bodyPr/>
                    <a:lstStyle/>
                    <a:p>
                      <a:r>
                        <a:rPr lang="en-US" dirty="0"/>
                        <a:t>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VHL</a:t>
                      </a:r>
                    </a:p>
                  </a:txBody>
                  <a:tcPr/>
                </a:tc>
                <a:tc>
                  <a:txBody>
                    <a:bodyPr/>
                    <a:lstStyle/>
                    <a:p>
                      <a:r>
                        <a:rPr lang="en-US" dirty="0"/>
                        <a:t>37</a:t>
                      </a:r>
                    </a:p>
                  </a:txBody>
                  <a:tcPr/>
                </a:tc>
                <a:extLst>
                  <a:ext uri="{0D108BD9-81ED-4DB2-BD59-A6C34878D82A}">
                    <a16:rowId xmlns:a16="http://schemas.microsoft.com/office/drawing/2014/main" val="3448505512"/>
                  </a:ext>
                </a:extLst>
              </a:tr>
              <a:tr h="370840">
                <a:tc>
                  <a:txBody>
                    <a:bodyPr/>
                    <a:lstStyle/>
                    <a:p>
                      <a:r>
                        <a:rPr lang="en-US" dirty="0"/>
                        <a:t>ESC</a:t>
                      </a:r>
                    </a:p>
                  </a:txBody>
                  <a:tcPr/>
                </a:tc>
                <a:tc>
                  <a:txBody>
                    <a:bodyPr/>
                    <a:lstStyle/>
                    <a:p>
                      <a:r>
                        <a:rPr lang="en-US" dirty="0"/>
                        <a:t>10</a:t>
                      </a:r>
                    </a:p>
                  </a:txBody>
                  <a:tcPr/>
                </a:tc>
                <a:tc>
                  <a:txBody>
                    <a:bodyPr/>
                    <a:lstStyle/>
                    <a:p>
                      <a:endParaRPr lang="en-US"/>
                    </a:p>
                  </a:txBody>
                  <a:tcPr/>
                </a:tc>
                <a:tc>
                  <a:txBody>
                    <a:bodyPr/>
                    <a:lstStyle/>
                    <a:p>
                      <a:r>
                        <a:rPr lang="en-US" dirty="0"/>
                        <a:t>TRU</a:t>
                      </a:r>
                    </a:p>
                  </a:txBody>
                  <a:tcPr/>
                </a:tc>
                <a:tc>
                  <a:txBody>
                    <a:bodyPr/>
                    <a:lstStyle/>
                    <a:p>
                      <a:r>
                        <a:rPr lang="en-US" dirty="0"/>
                        <a:t>20</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r>
                        <a:rPr lang="en-US" dirty="0"/>
                        <a:t>FWPA</a:t>
                      </a:r>
                    </a:p>
                  </a:txBody>
                  <a:tcPr/>
                </a:tc>
                <a:tc>
                  <a:txBody>
                    <a:bodyPr/>
                    <a:lstStyle/>
                    <a:p>
                      <a:r>
                        <a:rPr lang="en-US" dirty="0"/>
                        <a:t>38</a:t>
                      </a:r>
                    </a:p>
                  </a:txBody>
                  <a:tcPr/>
                </a:tc>
                <a:extLst>
                  <a:ext uri="{0D108BD9-81ED-4DB2-BD59-A6C34878D82A}">
                    <a16:rowId xmlns:a16="http://schemas.microsoft.com/office/drawing/2014/main" val="2806893803"/>
                  </a:ext>
                </a:extLst>
              </a:tr>
            </a:tbl>
          </a:graphicData>
        </a:graphic>
      </p:graphicFrame>
      <p:sp>
        <p:nvSpPr>
          <p:cNvPr id="3" name="TextBox 2">
            <a:extLst>
              <a:ext uri="{FF2B5EF4-FFF2-40B4-BE49-F238E27FC236}">
                <a16:creationId xmlns:a16="http://schemas.microsoft.com/office/drawing/2014/main" id="{5971340B-A011-400A-A6D9-711B7AA6111D}"/>
              </a:ext>
            </a:extLst>
          </p:cNvPr>
          <p:cNvSpPr txBox="1"/>
          <p:nvPr/>
        </p:nvSpPr>
        <p:spPr>
          <a:xfrm>
            <a:off x="186629" y="6380018"/>
            <a:ext cx="9362616" cy="369332"/>
          </a:xfrm>
          <a:prstGeom prst="rect">
            <a:avLst/>
          </a:prstGeom>
          <a:noFill/>
        </p:spPr>
        <p:txBody>
          <a:bodyPr wrap="square" rtlCol="0">
            <a:spAutoFit/>
          </a:bodyPr>
          <a:lstStyle/>
          <a:p>
            <a:r>
              <a:rPr lang="en-US" dirty="0"/>
              <a:t>Extra breakout rooms as needed:   Room 39, 40, 41</a:t>
            </a:r>
          </a:p>
        </p:txBody>
      </p:sp>
    </p:spTree>
    <p:extLst>
      <p:ext uri="{BB962C8B-B14F-4D97-AF65-F5344CB8AC3E}">
        <p14:creationId xmlns:p14="http://schemas.microsoft.com/office/powerpoint/2010/main" val="133385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FA693C-9EDF-412D-8201-E6877CA5C820}"/>
              </a:ext>
            </a:extLst>
          </p:cNvPr>
          <p:cNvSpPr>
            <a:spLocks noGrp="1"/>
          </p:cNvSpPr>
          <p:nvPr>
            <p:ph type="ctrTitle"/>
          </p:nvPr>
        </p:nvSpPr>
        <p:spPr/>
        <p:txBody>
          <a:bodyPr/>
          <a:lstStyle/>
          <a:p>
            <a:r>
              <a:rPr lang="en-US"/>
              <a:t>Cert article 15: </a:t>
            </a:r>
            <a:br>
              <a:rPr lang="en-US"/>
            </a:br>
            <a:r>
              <a:rPr lang="en-US"/>
              <a:t>ESP Article 12: </a:t>
            </a:r>
          </a:p>
        </p:txBody>
      </p:sp>
      <p:sp>
        <p:nvSpPr>
          <p:cNvPr id="4" name="TextBox 3">
            <a:extLst>
              <a:ext uri="{FF2B5EF4-FFF2-40B4-BE49-F238E27FC236}">
                <a16:creationId xmlns:a16="http://schemas.microsoft.com/office/drawing/2014/main" id="{AAFCE756-D987-46E0-98EB-33B99AC8C4A2}"/>
              </a:ext>
            </a:extLst>
          </p:cNvPr>
          <p:cNvSpPr txBox="1"/>
          <p:nvPr/>
        </p:nvSpPr>
        <p:spPr>
          <a:xfrm>
            <a:off x="8870868" y="5332021"/>
            <a:ext cx="2565070" cy="707886"/>
          </a:xfrm>
          <a:prstGeom prst="rect">
            <a:avLst/>
          </a:prstGeom>
          <a:noFill/>
        </p:spPr>
        <p:txBody>
          <a:bodyPr wrap="square" rtlCol="0">
            <a:spAutoFit/>
          </a:bodyPr>
          <a:lstStyle/>
          <a:p>
            <a:r>
              <a:rPr lang="en-US" sz="4000"/>
              <a:t>Leaves</a:t>
            </a:r>
          </a:p>
        </p:txBody>
      </p:sp>
    </p:spTree>
    <p:extLst>
      <p:ext uri="{BB962C8B-B14F-4D97-AF65-F5344CB8AC3E}">
        <p14:creationId xmlns:p14="http://schemas.microsoft.com/office/powerpoint/2010/main" val="1252672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619" y="846473"/>
            <a:ext cx="9720072" cy="884996"/>
          </a:xfrm>
        </p:spPr>
        <p:txBody>
          <a:bodyPr>
            <a:normAutofit/>
          </a:bodyPr>
          <a:lstStyle/>
          <a:p>
            <a:pPr algn="ctr"/>
            <a:r>
              <a:rPr lang="en-US" sz="4300">
                <a:solidFill>
                  <a:schemeClr val="tx1"/>
                </a:solidFill>
              </a:rPr>
              <a:t>Cert article 15: Wellness </a:t>
            </a:r>
          </a:p>
        </p:txBody>
      </p:sp>
      <p:sp>
        <p:nvSpPr>
          <p:cNvPr id="3" name="Content Placeholder 2"/>
          <p:cNvSpPr>
            <a:spLocks noGrp="1"/>
          </p:cNvSpPr>
          <p:nvPr>
            <p:ph idx="1"/>
          </p:nvPr>
        </p:nvSpPr>
        <p:spPr>
          <a:xfrm>
            <a:off x="941001" y="1873513"/>
            <a:ext cx="6956090" cy="4910666"/>
          </a:xfrm>
        </p:spPr>
        <p:txBody>
          <a:bodyPr anchor="ctr">
            <a:normAutofit lnSpcReduction="10000"/>
          </a:bodyPr>
          <a:lstStyle/>
          <a:p>
            <a:r>
              <a:rPr lang="en-US"/>
              <a:t>For Certificated Sta</a:t>
            </a:r>
            <a:r>
              <a:rPr lang="en-US" b="1"/>
              <a:t>f</a:t>
            </a:r>
            <a:r>
              <a:rPr lang="en-US"/>
              <a:t>f there are new restrictions and incentive:</a:t>
            </a:r>
          </a:p>
          <a:p>
            <a:r>
              <a:rPr lang="en-US" i="1"/>
              <a:t>Wellness may not be used for more than one non-illness purpose on 8 key days before breaks:</a:t>
            </a:r>
          </a:p>
          <a:p>
            <a:pPr lvl="1"/>
            <a:r>
              <a:rPr lang="en-US" i="1"/>
              <a:t>Day before and after Thanksgiving</a:t>
            </a:r>
          </a:p>
          <a:p>
            <a:pPr lvl="1"/>
            <a:r>
              <a:rPr lang="en-US" i="1"/>
              <a:t>Day before and after Winter Break</a:t>
            </a:r>
          </a:p>
          <a:p>
            <a:pPr lvl="1"/>
            <a:r>
              <a:rPr lang="en-US" i="1"/>
              <a:t>Day before and after Spring Break</a:t>
            </a:r>
          </a:p>
          <a:p>
            <a:pPr lvl="1"/>
            <a:r>
              <a:rPr lang="en-US" i="1"/>
              <a:t>Day before and after Memorial Day Observed holiday</a:t>
            </a:r>
          </a:p>
          <a:p>
            <a:pPr lvl="1"/>
            <a:endParaRPr lang="en-US" i="1"/>
          </a:p>
          <a:p>
            <a:pPr marL="128016" lvl="1" indent="0">
              <a:buNone/>
            </a:pPr>
            <a:r>
              <a:rPr lang="en-US" sz="2200"/>
              <a:t>Cert staff who does not use ANY of these 8 days will be given one day of sub pay in August paycheck</a:t>
            </a:r>
          </a:p>
          <a:p>
            <a:pPr marL="128016" lvl="1" indent="0">
              <a:buNone/>
            </a:pPr>
            <a:endParaRPr lang="en-US" sz="2200"/>
          </a:p>
          <a:p>
            <a:pPr marL="128016" lvl="1" indent="0">
              <a:buNone/>
            </a:pPr>
            <a:r>
              <a:rPr lang="en-US" sz="2200"/>
              <a:t>If this paragraph does not decrease the use of leave in the 2022-23 school year, the District may reopen the wellness leave provisions of the CBA for the 2023-24 school year.</a:t>
            </a:r>
          </a:p>
          <a:p>
            <a:pPr marL="0" indent="0">
              <a:buNone/>
            </a:pPr>
            <a:endParaRPr lang="en-US" sz="2800"/>
          </a:p>
        </p:txBody>
      </p:sp>
      <p:pic>
        <p:nvPicPr>
          <p:cNvPr id="5" name="Picture 4">
            <a:extLst>
              <a:ext uri="{FF2B5EF4-FFF2-40B4-BE49-F238E27FC236}">
                <a16:creationId xmlns:a16="http://schemas.microsoft.com/office/drawing/2014/main" id="{2DFF1E23-8267-410C-9EE4-ADD7358F1D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97091" y="2409911"/>
            <a:ext cx="3882242" cy="3088364"/>
          </a:xfrm>
          <a:prstGeom prst="rect">
            <a:avLst/>
          </a:prstGeom>
        </p:spPr>
      </p:pic>
      <p:sp>
        <p:nvSpPr>
          <p:cNvPr id="6" name="Rectangle 5">
            <a:extLst>
              <a:ext uri="{FF2B5EF4-FFF2-40B4-BE49-F238E27FC236}">
                <a16:creationId xmlns:a16="http://schemas.microsoft.com/office/drawing/2014/main" id="{AA25EA35-91C6-4102-B73D-E149D29EA91C}"/>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#111</a:t>
            </a:r>
          </a:p>
        </p:txBody>
      </p:sp>
    </p:spTree>
    <p:extLst>
      <p:ext uri="{BB962C8B-B14F-4D97-AF65-F5344CB8AC3E}">
        <p14:creationId xmlns:p14="http://schemas.microsoft.com/office/powerpoint/2010/main" val="1905962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70" y="1071392"/>
            <a:ext cx="11210307" cy="638655"/>
          </a:xfrm>
        </p:spPr>
        <p:txBody>
          <a:bodyPr>
            <a:normAutofit/>
          </a:bodyPr>
          <a:lstStyle/>
          <a:p>
            <a:r>
              <a:rPr lang="en-US" sz="4300"/>
              <a:t>Cert Article 15 and ESP MOU – Unfilled absences: No sub </a:t>
            </a:r>
          </a:p>
        </p:txBody>
      </p:sp>
      <p:sp>
        <p:nvSpPr>
          <p:cNvPr id="3" name="Content Placeholder 2"/>
          <p:cNvSpPr>
            <a:spLocks noGrp="1"/>
          </p:cNvSpPr>
          <p:nvPr>
            <p:ph idx="1"/>
          </p:nvPr>
        </p:nvSpPr>
        <p:spPr>
          <a:xfrm>
            <a:off x="762870" y="2000992"/>
            <a:ext cx="8179249" cy="4572000"/>
          </a:xfrm>
        </p:spPr>
        <p:txBody>
          <a:bodyPr>
            <a:normAutofit fontScale="77500" lnSpcReduction="20000"/>
          </a:bodyPr>
          <a:lstStyle/>
          <a:p>
            <a:pPr marL="0" indent="0">
              <a:buNone/>
            </a:pPr>
            <a:r>
              <a:rPr lang="en-US" sz="2800" b="1">
                <a:latin typeface="+mj-lt"/>
                <a:cs typeface="Arial" panose="020B0604020202020204" pitchFamily="34" charset="0"/>
              </a:rPr>
              <a:t>ESPs:  </a:t>
            </a:r>
            <a:r>
              <a:rPr lang="en-US" sz="2800">
                <a:effectLst/>
                <a:latin typeface="+mj-lt"/>
                <a:ea typeface="Calibri" panose="020F0502020204030204" pitchFamily="34" charset="0"/>
                <a:cs typeface="Times New Roman" panose="02020603050405020304" pitchFamily="18" charset="0"/>
              </a:rPr>
              <a:t>For the 2022-23 school year, for each full-day ESP absence that requires a substitute (as determined by the building administrator), </a:t>
            </a:r>
          </a:p>
          <a:p>
            <a:pPr>
              <a:buFont typeface="Arial" panose="020B0604020202020204" pitchFamily="34" charset="0"/>
              <a:buChar char="•"/>
            </a:pPr>
            <a:r>
              <a:rPr lang="en-US" sz="2800">
                <a:latin typeface="+mj-lt"/>
                <a:ea typeface="Calibri" panose="020F0502020204030204" pitchFamily="34" charset="0"/>
                <a:cs typeface="Times New Roman" panose="02020603050405020304" pitchFamily="18" charset="0"/>
              </a:rPr>
              <a:t> 2 impacted ESPs per building an additional $25 per day </a:t>
            </a:r>
          </a:p>
          <a:p>
            <a:pPr marL="0" indent="0">
              <a:buNone/>
            </a:pPr>
            <a:r>
              <a:rPr lang="en-US" sz="2800">
                <a:effectLst/>
                <a:latin typeface="+mj-lt"/>
                <a:ea typeface="Calibri" panose="020F0502020204030204" pitchFamily="34" charset="0"/>
                <a:cs typeface="Times New Roman" panose="02020603050405020304" pitchFamily="18" charset="0"/>
              </a:rPr>
              <a:t>Should the rate of “no sub required” change dramatically, the parties will renegotiate this compensation model. Otherwise, this provision will continue during the 2023-24 school year.</a:t>
            </a:r>
          </a:p>
          <a:p>
            <a:pPr marL="0" indent="0">
              <a:buNone/>
            </a:pPr>
            <a:endParaRPr lang="en-US" sz="2800">
              <a:effectLst/>
              <a:latin typeface="+mj-lt"/>
              <a:ea typeface="Calibri" panose="020F0502020204030204" pitchFamily="34" charset="0"/>
              <a:cs typeface="Times New Roman" panose="02020603050405020304" pitchFamily="18" charset="0"/>
            </a:endParaRPr>
          </a:p>
          <a:p>
            <a:pPr marL="0" indent="0">
              <a:buNone/>
            </a:pPr>
            <a:r>
              <a:rPr lang="en-US" sz="2800" b="1">
                <a:latin typeface="+mj-lt"/>
                <a:ea typeface="Times New Roman" panose="02020603050405020304" pitchFamily="18" charset="0"/>
                <a:cs typeface="Times New Roman" panose="02020603050405020304" pitchFamily="18" charset="0"/>
              </a:rPr>
              <a:t>Certificated Staff:  </a:t>
            </a:r>
            <a:r>
              <a:rPr lang="en-US" sz="2800">
                <a:latin typeface="+mj-lt"/>
                <a:ea typeface="Times New Roman" panose="02020603050405020304" pitchFamily="18" charset="0"/>
                <a:cs typeface="Times New Roman" panose="02020603050405020304" pitchFamily="18" charset="0"/>
              </a:rPr>
              <a:t>The provisions for unfilled absences are the same, but the allocation of funds (LOP) has changed:  </a:t>
            </a:r>
          </a:p>
          <a:p>
            <a:pPr marL="0" indent="0">
              <a:buNone/>
            </a:pPr>
            <a:r>
              <a:rPr lang="en-US" sz="2800">
                <a:effectLst/>
                <a:latin typeface="+mj-lt"/>
                <a:ea typeface="Times New Roman" panose="02020603050405020304" pitchFamily="18" charset="0"/>
              </a:rPr>
              <a:t>Each site will decide how to distribute this money within the building, provided that the money is used to compensate employees who cover classes or a portion of the students in an uncovered class </a:t>
            </a:r>
          </a:p>
          <a:p>
            <a:pPr marL="0" indent="0">
              <a:buNone/>
            </a:pPr>
            <a:r>
              <a:rPr lang="en-US" sz="2800">
                <a:effectLst/>
                <a:latin typeface="+mj-lt"/>
                <a:ea typeface="Times New Roman" panose="02020603050405020304" pitchFamily="18" charset="0"/>
              </a:rPr>
              <a:t>Nonsupervisory certificated employees based outside the school building who are assigned by the District to cover for an absence in lieu of a guest employee will be compensated by the District with an allowance equal to the cost of the guest employee who was not hired.</a:t>
            </a:r>
          </a:p>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916C97D-80FF-4155-A0E6-111B8F34C8F4}"/>
              </a:ext>
            </a:extLst>
          </p:cNvPr>
          <p:cNvSpPr/>
          <p:nvPr/>
        </p:nvSpPr>
        <p:spPr>
          <a:xfrm>
            <a:off x="10913120" y="1929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#111</a:t>
            </a:r>
          </a:p>
        </p:txBody>
      </p:sp>
      <p:pic>
        <p:nvPicPr>
          <p:cNvPr id="6" name="Picture 5">
            <a:extLst>
              <a:ext uri="{FF2B5EF4-FFF2-40B4-BE49-F238E27FC236}">
                <a16:creationId xmlns:a16="http://schemas.microsoft.com/office/drawing/2014/main" id="{22F65D5E-DA6E-452A-AC19-02A6065434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5136" y="2431472"/>
            <a:ext cx="2381250" cy="3157538"/>
          </a:xfrm>
          <a:prstGeom prst="rect">
            <a:avLst/>
          </a:prstGeom>
        </p:spPr>
      </p:pic>
    </p:spTree>
    <p:extLst>
      <p:ext uri="{BB962C8B-B14F-4D97-AF65-F5344CB8AC3E}">
        <p14:creationId xmlns:p14="http://schemas.microsoft.com/office/powerpoint/2010/main" val="3614651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70" y="1071392"/>
            <a:ext cx="11210307" cy="638655"/>
          </a:xfrm>
        </p:spPr>
        <p:txBody>
          <a:bodyPr>
            <a:normAutofit/>
          </a:bodyPr>
          <a:lstStyle/>
          <a:p>
            <a:r>
              <a:rPr lang="en-US" sz="4300"/>
              <a:t>Cert Article 13 and 15: Support for Guest Teachers</a:t>
            </a:r>
          </a:p>
        </p:txBody>
      </p:sp>
      <p:sp>
        <p:nvSpPr>
          <p:cNvPr id="3" name="Content Placeholder 2"/>
          <p:cNvSpPr>
            <a:spLocks noGrp="1"/>
          </p:cNvSpPr>
          <p:nvPr>
            <p:ph idx="1"/>
          </p:nvPr>
        </p:nvSpPr>
        <p:spPr>
          <a:xfrm>
            <a:off x="762870" y="2000992"/>
            <a:ext cx="8179249" cy="4572000"/>
          </a:xfrm>
        </p:spPr>
        <p:txBody>
          <a:bodyPr>
            <a:normAutofit/>
          </a:bodyPr>
          <a:lstStyle/>
          <a:p>
            <a:pPr marL="0" indent="0">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916C97D-80FF-4155-A0E6-111B8F34C8F4}"/>
              </a:ext>
            </a:extLst>
          </p:cNvPr>
          <p:cNvSpPr/>
          <p:nvPr/>
        </p:nvSpPr>
        <p:spPr>
          <a:xfrm>
            <a:off x="10739887" y="192900"/>
            <a:ext cx="1086499"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Pages #99, 118</a:t>
            </a:r>
          </a:p>
        </p:txBody>
      </p:sp>
      <p:graphicFrame>
        <p:nvGraphicFramePr>
          <p:cNvPr id="6" name="Diagram 5">
            <a:extLst>
              <a:ext uri="{FF2B5EF4-FFF2-40B4-BE49-F238E27FC236}">
                <a16:creationId xmlns:a16="http://schemas.microsoft.com/office/drawing/2014/main" id="{3185ECF4-3EF1-415C-BFAB-17DC5EE38061}"/>
              </a:ext>
            </a:extLst>
          </p:cNvPr>
          <p:cNvGraphicFramePr/>
          <p:nvPr>
            <p:extLst>
              <p:ext uri="{D42A27DB-BD31-4B8C-83A1-F6EECF244321}">
                <p14:modId xmlns:p14="http://schemas.microsoft.com/office/powerpoint/2010/main" val="3563209144"/>
              </p:ext>
            </p:extLst>
          </p:nvPr>
        </p:nvGraphicFramePr>
        <p:xfrm>
          <a:off x="634520" y="1785668"/>
          <a:ext cx="10794610" cy="502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39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8462-5001-46AA-9752-26CDFC72A22C}"/>
              </a:ext>
            </a:extLst>
          </p:cNvPr>
          <p:cNvSpPr>
            <a:spLocks noGrp="1"/>
          </p:cNvSpPr>
          <p:nvPr>
            <p:ph type="title"/>
          </p:nvPr>
        </p:nvSpPr>
        <p:spPr>
          <a:xfrm>
            <a:off x="1024128" y="217971"/>
            <a:ext cx="6859483" cy="1499616"/>
          </a:xfrm>
        </p:spPr>
        <p:txBody>
          <a:bodyPr/>
          <a:lstStyle/>
          <a:p>
            <a:r>
              <a:rPr lang="en-US"/>
              <a:t>Cert CBA: Table of Contents</a:t>
            </a:r>
          </a:p>
        </p:txBody>
      </p:sp>
      <p:sp>
        <p:nvSpPr>
          <p:cNvPr id="3" name="Content Placeholder 2">
            <a:extLst>
              <a:ext uri="{FF2B5EF4-FFF2-40B4-BE49-F238E27FC236}">
                <a16:creationId xmlns:a16="http://schemas.microsoft.com/office/drawing/2014/main" id="{526DFD73-B7C2-4D49-9E12-4C783D8CCA44}"/>
              </a:ext>
            </a:extLst>
          </p:cNvPr>
          <p:cNvSpPr>
            <a:spLocks noGrp="1"/>
          </p:cNvSpPr>
          <p:nvPr>
            <p:ph idx="1"/>
          </p:nvPr>
        </p:nvSpPr>
        <p:spPr>
          <a:xfrm>
            <a:off x="653425" y="1828799"/>
            <a:ext cx="5722661" cy="4670853"/>
          </a:xfrm>
        </p:spPr>
        <p:txBody>
          <a:bodyPr>
            <a:normAutofit/>
          </a:bodyPr>
          <a:lstStyle/>
          <a:p>
            <a:r>
              <a:rPr lang="en-US"/>
              <a:t>1) Terms and Condition</a:t>
            </a:r>
          </a:p>
          <a:p>
            <a:r>
              <a:rPr lang="en-US"/>
              <a:t>2) Association and Management Business</a:t>
            </a:r>
          </a:p>
          <a:p>
            <a:r>
              <a:rPr lang="en-US"/>
              <a:t>3) Personal and Professional</a:t>
            </a:r>
          </a:p>
          <a:p>
            <a:r>
              <a:rPr lang="en-US"/>
              <a:t>4) Hiring, Assignment, and Transfer</a:t>
            </a:r>
          </a:p>
          <a:p>
            <a:r>
              <a:rPr lang="en-US"/>
              <a:t>5) Evaluation, Probation, Discipline and Discharge of Staff</a:t>
            </a:r>
          </a:p>
          <a:p>
            <a:r>
              <a:rPr lang="en-US"/>
              <a:t>6) Reduction in Force</a:t>
            </a:r>
          </a:p>
          <a:p>
            <a:r>
              <a:rPr lang="en-US"/>
              <a:t>7) Workday, Work Year, Planning and Job Definition</a:t>
            </a:r>
          </a:p>
          <a:p>
            <a:r>
              <a:rPr lang="en-US"/>
              <a:t>8) Class Size and Overload</a:t>
            </a:r>
          </a:p>
          <a:p>
            <a:endParaRPr lang="en-US"/>
          </a:p>
          <a:p>
            <a:endParaRPr lang="en-US"/>
          </a:p>
        </p:txBody>
      </p:sp>
      <p:sp>
        <p:nvSpPr>
          <p:cNvPr id="4" name="Content Placeholder 2">
            <a:extLst>
              <a:ext uri="{FF2B5EF4-FFF2-40B4-BE49-F238E27FC236}">
                <a16:creationId xmlns:a16="http://schemas.microsoft.com/office/drawing/2014/main" id="{5B885E2B-2164-45AB-832D-8909D0DF1A92}"/>
              </a:ext>
            </a:extLst>
          </p:cNvPr>
          <p:cNvSpPr txBox="1">
            <a:spLocks/>
          </p:cNvSpPr>
          <p:nvPr/>
        </p:nvSpPr>
        <p:spPr>
          <a:xfrm>
            <a:off x="6642335" y="1828799"/>
            <a:ext cx="5368434" cy="467085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9) Discipline, Facilities, Safety and Instructional Support</a:t>
            </a:r>
          </a:p>
          <a:p>
            <a:r>
              <a:rPr lang="en-US"/>
              <a:t>10) Specialists and Special Programs</a:t>
            </a:r>
          </a:p>
          <a:p>
            <a:r>
              <a:rPr lang="en-US"/>
              <a:t>11) Waivers</a:t>
            </a:r>
          </a:p>
          <a:p>
            <a:r>
              <a:rPr lang="en-US"/>
              <a:t>12) Inclusion</a:t>
            </a:r>
          </a:p>
          <a:p>
            <a:r>
              <a:rPr lang="en-US"/>
              <a:t>13) Guest Employee Calendar Contracted Days</a:t>
            </a:r>
          </a:p>
          <a:p>
            <a:r>
              <a:rPr lang="en-US"/>
              <a:t>14) Salaries, Payment and Stipends</a:t>
            </a:r>
          </a:p>
          <a:p>
            <a:r>
              <a:rPr lang="en-US"/>
              <a:t>15) Leaves</a:t>
            </a:r>
          </a:p>
          <a:p>
            <a:r>
              <a:rPr lang="en-US"/>
              <a:t>16) Grievance Procedures</a:t>
            </a:r>
          </a:p>
          <a:p>
            <a:r>
              <a:rPr lang="en-US"/>
              <a:t>17) Duration and Renewal</a:t>
            </a:r>
          </a:p>
          <a:p>
            <a:endParaRPr lang="en-US"/>
          </a:p>
          <a:p>
            <a:endParaRPr lang="en-US"/>
          </a:p>
        </p:txBody>
      </p:sp>
      <p:pic>
        <p:nvPicPr>
          <p:cNvPr id="1026" name="Picture 2" descr="Federal Way EA (@FWEA) / Twitter">
            <a:extLst>
              <a:ext uri="{FF2B5EF4-FFF2-40B4-BE49-F238E27FC236}">
                <a16:creationId xmlns:a16="http://schemas.microsoft.com/office/drawing/2014/main" id="{CBE23F64-FB29-4A09-9DE2-F69577258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316" y="358348"/>
            <a:ext cx="1165267" cy="11652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image002">
            <a:extLst>
              <a:ext uri="{FF2B5EF4-FFF2-40B4-BE49-F238E27FC236}">
                <a16:creationId xmlns:a16="http://schemas.microsoft.com/office/drawing/2014/main" id="{4E9CD02C-21B8-40FA-8441-8DA175DDE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763" y="358348"/>
            <a:ext cx="25812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94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06FD-CB70-4337-8060-C4719FB594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8DF48D-EAD8-4BB0-A105-C506FB7F295E}"/>
              </a:ext>
            </a:extLst>
          </p:cNvPr>
          <p:cNvSpPr>
            <a:spLocks noGrp="1"/>
          </p:cNvSpPr>
          <p:nvPr>
            <p:ph idx="1"/>
          </p:nvPr>
        </p:nvSpPr>
        <p:spPr/>
        <p:txBody>
          <a:bodyPr/>
          <a:lstStyle/>
          <a:p>
            <a:endParaRPr lang="en-US"/>
          </a:p>
        </p:txBody>
      </p:sp>
      <p:pic>
        <p:nvPicPr>
          <p:cNvPr id="4098" name="Picture 2" descr="THANK YOU FOR MAKING A DIFFERENCE! | Rotary District 7910">
            <a:extLst>
              <a:ext uri="{FF2B5EF4-FFF2-40B4-BE49-F238E27FC236}">
                <a16:creationId xmlns:a16="http://schemas.microsoft.com/office/drawing/2014/main" id="{6C37270C-AB9C-4159-BAED-2B04C81B2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67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2">
            <a:extLst>
              <a:ext uri="{FF2B5EF4-FFF2-40B4-BE49-F238E27FC236}">
                <a16:creationId xmlns:a16="http://schemas.microsoft.com/office/drawing/2014/main" id="{7BD1C1B8-AAD9-4AD4-9A80-1AE52A002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973899"/>
            <a:ext cx="3454423" cy="121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Federal Way EA (@FWEA) / Twitter">
            <a:extLst>
              <a:ext uri="{FF2B5EF4-FFF2-40B4-BE49-F238E27FC236}">
                <a16:creationId xmlns:a16="http://schemas.microsoft.com/office/drawing/2014/main" id="{FDC0E573-8C78-4356-A3F4-CEB416B09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404" y="3798371"/>
            <a:ext cx="1386488" cy="138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30" y="4800117"/>
            <a:ext cx="7772400" cy="1463040"/>
          </a:xfrm>
        </p:spPr>
        <p:txBody>
          <a:bodyPr>
            <a:normAutofit fontScale="90000"/>
          </a:bodyPr>
          <a:lstStyle/>
          <a:p>
            <a:br>
              <a:rPr lang="en-US"/>
            </a:br>
            <a:r>
              <a:rPr lang="en-US"/>
              <a:t>Cert </a:t>
            </a:r>
            <a:r>
              <a:rPr lang="en-US" sz="5400"/>
              <a:t>Article 7:</a:t>
            </a:r>
            <a:br>
              <a:rPr lang="en-US" sz="5400"/>
            </a:br>
            <a:r>
              <a:rPr lang="en-US" sz="5400"/>
              <a:t>ESP Article 9: </a:t>
            </a:r>
            <a:br>
              <a:rPr lang="en-US" sz="5400"/>
            </a:br>
            <a:endParaRPr lang="en-US" sz="4000"/>
          </a:p>
        </p:txBody>
      </p:sp>
      <p:sp>
        <p:nvSpPr>
          <p:cNvPr id="3" name="Subtitle 2">
            <a:extLst>
              <a:ext uri="{FF2B5EF4-FFF2-40B4-BE49-F238E27FC236}">
                <a16:creationId xmlns:a16="http://schemas.microsoft.com/office/drawing/2014/main" id="{9A18B7E9-4799-4939-A96C-E4B455BE92E7}"/>
              </a:ext>
            </a:extLst>
          </p:cNvPr>
          <p:cNvSpPr>
            <a:spLocks noGrp="1"/>
          </p:cNvSpPr>
          <p:nvPr>
            <p:ph type="subTitle" idx="1"/>
          </p:nvPr>
        </p:nvSpPr>
        <p:spPr/>
        <p:txBody>
          <a:bodyPr>
            <a:normAutofit fontScale="92500" lnSpcReduction="20000"/>
          </a:bodyPr>
          <a:lstStyle/>
          <a:p>
            <a:r>
              <a:rPr lang="en-US" sz="4000"/>
              <a:t>Workday, Supervision, Collaboration</a:t>
            </a:r>
          </a:p>
        </p:txBody>
      </p:sp>
    </p:spTree>
    <p:extLst>
      <p:ext uri="{BB962C8B-B14F-4D97-AF65-F5344CB8AC3E}">
        <p14:creationId xmlns:p14="http://schemas.microsoft.com/office/powerpoint/2010/main" val="102795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DCF1-F013-0933-54C9-130ABCE4B191}"/>
              </a:ext>
            </a:extLst>
          </p:cNvPr>
          <p:cNvSpPr>
            <a:spLocks noGrp="1"/>
          </p:cNvSpPr>
          <p:nvPr>
            <p:ph type="title"/>
          </p:nvPr>
        </p:nvSpPr>
        <p:spPr>
          <a:xfrm>
            <a:off x="1024127" y="585216"/>
            <a:ext cx="10949569" cy="1930928"/>
          </a:xfrm>
        </p:spPr>
        <p:txBody>
          <a:bodyPr>
            <a:normAutofit/>
          </a:bodyPr>
          <a:lstStyle/>
          <a:p>
            <a:pPr algn="ctr"/>
            <a:r>
              <a:rPr lang="en-US" sz="4800"/>
              <a:t>CERT Article 7: Certificated time</a:t>
            </a:r>
            <a:br>
              <a:rPr lang="en-US" sz="4800"/>
            </a:br>
            <a:endParaRPr lang="en-US"/>
          </a:p>
        </p:txBody>
      </p:sp>
      <p:sp>
        <p:nvSpPr>
          <p:cNvPr id="3" name="Content Placeholder 2">
            <a:extLst>
              <a:ext uri="{FF2B5EF4-FFF2-40B4-BE49-F238E27FC236}">
                <a16:creationId xmlns:a16="http://schemas.microsoft.com/office/drawing/2014/main" id="{C3551785-6D52-55AE-9E13-35379A1A2642}"/>
              </a:ext>
            </a:extLst>
          </p:cNvPr>
          <p:cNvSpPr>
            <a:spLocks noGrp="1"/>
          </p:cNvSpPr>
          <p:nvPr>
            <p:ph idx="1"/>
          </p:nvPr>
        </p:nvSpPr>
        <p:spPr>
          <a:xfrm>
            <a:off x="498347" y="2262398"/>
            <a:ext cx="7032477" cy="4023360"/>
          </a:xfrm>
        </p:spPr>
        <p:txBody>
          <a:bodyPr vert="horz" lIns="45720" tIns="45720" rIns="45720" bIns="45720" rtlCol="0" anchor="t">
            <a:normAutofit/>
          </a:bodyPr>
          <a:lstStyle/>
          <a:p>
            <a:pPr marL="685800" marR="0" indent="-228600" algn="just">
              <a:spcBef>
                <a:spcPts val="0"/>
              </a:spcBef>
              <a:spcAft>
                <a:spcPts val="1200"/>
              </a:spcAft>
            </a:pPr>
            <a:r>
              <a:rPr lang="en-US" sz="2800" b="1">
                <a:latin typeface="+mj-lt"/>
                <a:ea typeface="Arial" panose="020B0604020202020204" pitchFamily="34" charset="0"/>
              </a:rPr>
              <a:t>30-minute Duty-free Lunch daily</a:t>
            </a:r>
            <a:endParaRPr lang="en-US" sz="2800" b="1">
              <a:effectLst/>
              <a:latin typeface="+mj-lt"/>
              <a:ea typeface="Arial" panose="020B0604020202020204" pitchFamily="34" charset="0"/>
            </a:endParaRPr>
          </a:p>
          <a:p>
            <a:pPr marL="685800" indent="-228600" algn="just">
              <a:spcBef>
                <a:spcPts val="0"/>
              </a:spcBef>
              <a:spcAft>
                <a:spcPts val="1200"/>
              </a:spcAft>
            </a:pPr>
            <a:r>
              <a:rPr lang="en-US" sz="2800" b="1">
                <a:effectLst/>
                <a:latin typeface="+mj-lt"/>
                <a:ea typeface="Arial" panose="020B0604020202020204" pitchFamily="34" charset="0"/>
              </a:rPr>
              <a:t>Professional Time</a:t>
            </a:r>
            <a:r>
              <a:rPr lang="en-US" sz="2800" b="1">
                <a:latin typeface="+mj-lt"/>
                <a:ea typeface="Arial" panose="020B0604020202020204" pitchFamily="34" charset="0"/>
              </a:rPr>
              <a:t> </a:t>
            </a:r>
            <a:endParaRPr lang="en-US" sz="2800" b="1">
              <a:effectLst/>
              <a:latin typeface="+mj-lt"/>
              <a:ea typeface="Arial" panose="020B0604020202020204" pitchFamily="34" charset="0"/>
            </a:endParaRPr>
          </a:p>
          <a:p>
            <a:pPr marL="685800" marR="0" indent="-228600" algn="just">
              <a:spcBef>
                <a:spcPts val="0"/>
              </a:spcBef>
              <a:spcAft>
                <a:spcPts val="1200"/>
              </a:spcAft>
            </a:pPr>
            <a:r>
              <a:rPr lang="en-US" sz="2800">
                <a:effectLst/>
                <a:latin typeface="+mj-lt"/>
                <a:ea typeface="Arial" panose="020B0604020202020204" pitchFamily="34" charset="0"/>
              </a:rPr>
              <a:t>(does not count toward a staff member’s 180 hours of planning time, unless otherwise determined through the shared </a:t>
            </a:r>
            <a:r>
              <a:rPr lang="en-US" sz="2800">
                <a:latin typeface="+mj-lt"/>
                <a:ea typeface="Arial" panose="020B0604020202020204" pitchFamily="34" charset="0"/>
              </a:rPr>
              <a:t>decision-making</a:t>
            </a:r>
            <a:r>
              <a:rPr lang="en-US" sz="2800">
                <a:effectLst/>
                <a:latin typeface="+mj-lt"/>
                <a:ea typeface="Arial" panose="020B0604020202020204" pitchFamily="34" charset="0"/>
              </a:rPr>
              <a:t> process)</a:t>
            </a:r>
          </a:p>
          <a:p>
            <a:pPr marL="685800" algn="just">
              <a:spcBef>
                <a:spcPts val="0"/>
              </a:spcBef>
              <a:spcAft>
                <a:spcPts val="1200"/>
              </a:spcAft>
            </a:pPr>
            <a:r>
              <a:rPr lang="en-US" sz="2800" b="1">
                <a:ea typeface="Arial" panose="020B0604020202020204" pitchFamily="34" charset="0"/>
              </a:rPr>
              <a:t>Minimum of 180 hours of planning time</a:t>
            </a:r>
          </a:p>
          <a:p>
            <a:pPr marL="685800" marR="0" algn="just">
              <a:spcBef>
                <a:spcPts val="0"/>
              </a:spcBef>
              <a:spcAft>
                <a:spcPts val="1200"/>
              </a:spcAft>
            </a:pPr>
            <a:endParaRPr lang="en-US" sz="2800">
              <a:effectLst/>
              <a:latin typeface="+mj-lt"/>
              <a:ea typeface="Arial" panose="020B0604020202020204" pitchFamily="34" charset="0"/>
            </a:endParaRPr>
          </a:p>
          <a:p>
            <a:endParaRPr lang="en-US"/>
          </a:p>
        </p:txBody>
      </p:sp>
      <p:pic>
        <p:nvPicPr>
          <p:cNvPr id="2050" name="Picture 2" descr="Get involved in the Corporate Challenge - Buy Social Scotland">
            <a:extLst>
              <a:ext uri="{FF2B5EF4-FFF2-40B4-BE49-F238E27FC236}">
                <a16:creationId xmlns:a16="http://schemas.microsoft.com/office/drawing/2014/main" id="{DC0357C3-C317-44C1-887F-735493056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742" y="2262398"/>
            <a:ext cx="3983036" cy="29872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2F9FE03-4B78-46BE-8E91-BAE4FFAFA740}"/>
              </a:ext>
            </a:extLst>
          </p:cNvPr>
          <p:cNvSpPr/>
          <p:nvPr/>
        </p:nvSpPr>
        <p:spPr>
          <a:xfrm>
            <a:off x="10766078" y="223271"/>
            <a:ext cx="1106426" cy="723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#40, 46</a:t>
            </a:r>
          </a:p>
        </p:txBody>
      </p:sp>
    </p:spTree>
    <p:extLst>
      <p:ext uri="{BB962C8B-B14F-4D97-AF65-F5344CB8AC3E}">
        <p14:creationId xmlns:p14="http://schemas.microsoft.com/office/powerpoint/2010/main" val="303614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AA5A-116F-1272-9208-B3C5A814D6D9}"/>
              </a:ext>
            </a:extLst>
          </p:cNvPr>
          <p:cNvSpPr>
            <a:spLocks noGrp="1"/>
          </p:cNvSpPr>
          <p:nvPr>
            <p:ph type="title"/>
          </p:nvPr>
        </p:nvSpPr>
        <p:spPr>
          <a:xfrm>
            <a:off x="394737" y="574178"/>
            <a:ext cx="10949568" cy="1499616"/>
          </a:xfrm>
        </p:spPr>
        <p:txBody>
          <a:bodyPr>
            <a:noAutofit/>
          </a:bodyPr>
          <a:lstStyle/>
          <a:p>
            <a:pPr algn="ctr"/>
            <a:r>
              <a:rPr lang="en-US" sz="4800"/>
              <a:t>ESP Article 9: ESP Work day</a:t>
            </a:r>
            <a:br>
              <a:rPr lang="en-US" sz="3600"/>
            </a:br>
            <a:endParaRPr lang="en-US" sz="3200"/>
          </a:p>
        </p:txBody>
      </p:sp>
      <p:sp>
        <p:nvSpPr>
          <p:cNvPr id="3" name="Content Placeholder 2">
            <a:extLst>
              <a:ext uri="{FF2B5EF4-FFF2-40B4-BE49-F238E27FC236}">
                <a16:creationId xmlns:a16="http://schemas.microsoft.com/office/drawing/2014/main" id="{A7CAF170-BF15-9AC9-20E1-A0397CA6362F}"/>
              </a:ext>
            </a:extLst>
          </p:cNvPr>
          <p:cNvSpPr>
            <a:spLocks noGrp="1"/>
          </p:cNvSpPr>
          <p:nvPr>
            <p:ph idx="1"/>
          </p:nvPr>
        </p:nvSpPr>
        <p:spPr>
          <a:xfrm>
            <a:off x="667868" y="2156921"/>
            <a:ext cx="6908909" cy="5005023"/>
          </a:xfrm>
        </p:spPr>
        <p:txBody>
          <a:bodyPr>
            <a:normAutofit/>
          </a:bodyPr>
          <a:lstStyle/>
          <a:p>
            <a:r>
              <a:rPr lang="en-US" sz="3200">
                <a:latin typeface="+mj-lt"/>
              </a:rPr>
              <a:t>30 minutes of duty free lunch</a:t>
            </a:r>
          </a:p>
          <a:p>
            <a:r>
              <a:rPr lang="en-US" sz="3200">
                <a:latin typeface="+mj-lt"/>
              </a:rPr>
              <a:t>15 minute breaks – one for every 4 hours</a:t>
            </a:r>
          </a:p>
          <a:p>
            <a:r>
              <a:rPr lang="en-US" sz="2800" b="1">
                <a:solidFill>
                  <a:srgbClr val="000000"/>
                </a:solidFill>
                <a:effectLst/>
                <a:latin typeface="+mj-lt"/>
                <a:ea typeface="Times New Roman" panose="02020603050405020304" pitchFamily="18" charset="0"/>
              </a:rPr>
              <a:t>Section 9.11 – </a:t>
            </a:r>
            <a:r>
              <a:rPr lang="en-US" sz="2800">
                <a:solidFill>
                  <a:srgbClr val="000000"/>
                </a:solidFill>
                <a:effectLst/>
                <a:latin typeface="+mj-lt"/>
                <a:ea typeface="Times New Roman" panose="02020603050405020304" pitchFamily="18" charset="0"/>
              </a:rPr>
              <a:t>Offices at each school site will be open to the public thirty (30 minutes before and after the student day). Employees whose shifts extend beyond the office hours will use that time to complete office work. Employees are expected to answer the phones during their shift, including before or after office hours.</a:t>
            </a:r>
          </a:p>
          <a:p>
            <a:endParaRPr lang="en-US" sz="2800">
              <a:solidFill>
                <a:srgbClr val="000000"/>
              </a:solidFill>
              <a:effectLst/>
              <a:latin typeface="+mj-lt"/>
              <a:ea typeface="Times New Roman" panose="02020603050405020304" pitchFamily="18" charset="0"/>
            </a:endParaRPr>
          </a:p>
          <a:p>
            <a:endParaRPr lang="en-US" sz="2800">
              <a:solidFill>
                <a:srgbClr val="000000"/>
              </a:solidFill>
              <a:effectLst/>
              <a:latin typeface="+mj-lt"/>
              <a:ea typeface="Times New Roman" panose="02020603050405020304" pitchFamily="18" charset="0"/>
            </a:endParaRPr>
          </a:p>
          <a:p>
            <a:endParaRPr lang="en-US" sz="3200">
              <a:latin typeface="+mj-lt"/>
            </a:endParaRPr>
          </a:p>
        </p:txBody>
      </p:sp>
      <p:pic>
        <p:nvPicPr>
          <p:cNvPr id="16386" name="Picture 2" descr="PLUTTIS Wall clock, low-voltage/red, 11&quot; - IKEA">
            <a:extLst>
              <a:ext uri="{FF2B5EF4-FFF2-40B4-BE49-F238E27FC236}">
                <a16:creationId xmlns:a16="http://schemas.microsoft.com/office/drawing/2014/main" id="{C76586C5-98E2-4224-8C9E-D7237EDF2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0470" y="1839097"/>
            <a:ext cx="3783227" cy="37832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BECB80-4E3F-4097-8A02-E04187008E6E}"/>
              </a:ext>
            </a:extLst>
          </p:cNvPr>
          <p:cNvSpPr/>
          <p:nvPr/>
        </p:nvSpPr>
        <p:spPr>
          <a:xfrm>
            <a:off x="10861964" y="297953"/>
            <a:ext cx="1111733"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#11, 13</a:t>
            </a:r>
          </a:p>
        </p:txBody>
      </p:sp>
    </p:spTree>
    <p:extLst>
      <p:ext uri="{BB962C8B-B14F-4D97-AF65-F5344CB8AC3E}">
        <p14:creationId xmlns:p14="http://schemas.microsoft.com/office/powerpoint/2010/main" val="220015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AA5A-116F-1272-9208-B3C5A814D6D9}"/>
              </a:ext>
            </a:extLst>
          </p:cNvPr>
          <p:cNvSpPr>
            <a:spLocks noGrp="1"/>
          </p:cNvSpPr>
          <p:nvPr>
            <p:ph type="title"/>
          </p:nvPr>
        </p:nvSpPr>
        <p:spPr>
          <a:xfrm>
            <a:off x="621216" y="1384226"/>
            <a:ext cx="10949568" cy="571297"/>
          </a:xfrm>
        </p:spPr>
        <p:txBody>
          <a:bodyPr>
            <a:noAutofit/>
          </a:bodyPr>
          <a:lstStyle/>
          <a:p>
            <a:pPr algn="ctr"/>
            <a:r>
              <a:rPr lang="en-US" sz="4300"/>
              <a:t>ESP Article 9: ESP Work day</a:t>
            </a:r>
            <a:br>
              <a:rPr lang="en-US" sz="3600"/>
            </a:br>
            <a:br>
              <a:rPr lang="en-US" sz="3600"/>
            </a:br>
            <a:endParaRPr lang="en-US" sz="3200"/>
          </a:p>
        </p:txBody>
      </p:sp>
      <p:sp>
        <p:nvSpPr>
          <p:cNvPr id="3" name="Content Placeholder 2">
            <a:extLst>
              <a:ext uri="{FF2B5EF4-FFF2-40B4-BE49-F238E27FC236}">
                <a16:creationId xmlns:a16="http://schemas.microsoft.com/office/drawing/2014/main" id="{A7CAF170-BF15-9AC9-20E1-A0397CA6362F}"/>
              </a:ext>
            </a:extLst>
          </p:cNvPr>
          <p:cNvSpPr>
            <a:spLocks noGrp="1"/>
          </p:cNvSpPr>
          <p:nvPr>
            <p:ph idx="1"/>
          </p:nvPr>
        </p:nvSpPr>
        <p:spPr>
          <a:xfrm>
            <a:off x="621216" y="2073635"/>
            <a:ext cx="6908909" cy="5005023"/>
          </a:xfrm>
        </p:spPr>
        <p:txBody>
          <a:bodyPr>
            <a:normAutofit/>
          </a:bodyPr>
          <a:lstStyle/>
          <a:p>
            <a:r>
              <a:rPr lang="en-US" sz="2800" b="1">
                <a:solidFill>
                  <a:srgbClr val="000000"/>
                </a:solidFill>
                <a:effectLst/>
                <a:latin typeface="+mj-lt"/>
                <a:ea typeface="Times New Roman" panose="02020603050405020304" pitchFamily="18" charset="0"/>
              </a:rPr>
              <a:t>Section 9.13 – </a:t>
            </a:r>
            <a:r>
              <a:rPr lang="en-US" sz="2800">
                <a:solidFill>
                  <a:srgbClr val="000000"/>
                </a:solidFill>
                <a:effectLst/>
                <a:latin typeface="+mj-lt"/>
                <a:ea typeface="Times New Roman" panose="02020603050405020304" pitchFamily="18" charset="0"/>
              </a:rPr>
              <a:t>In the event that concerns arise regarding workload, each employee, at the request of the employee or supervisor, should meet with the supervisor to establish priorities and otherwise address workload concerns. The intent of this meeting is to reach a shared understanding of work priorities and what work can reasonably be accomplished within the regular work hours.</a:t>
            </a:r>
          </a:p>
          <a:p>
            <a:r>
              <a:rPr lang="en-US" sz="2800" b="1">
                <a:solidFill>
                  <a:srgbClr val="000000"/>
                </a:solidFill>
                <a:effectLst/>
                <a:latin typeface="+mj-lt"/>
                <a:ea typeface="Times New Roman" panose="02020603050405020304" pitchFamily="18" charset="0"/>
              </a:rPr>
              <a:t>Section 9.16 –</a:t>
            </a:r>
            <a:r>
              <a:rPr lang="en-US" sz="2800">
                <a:solidFill>
                  <a:srgbClr val="000000"/>
                </a:solidFill>
                <a:effectLst/>
                <a:latin typeface="+mj-lt"/>
                <a:ea typeface="Times New Roman" panose="02020603050405020304" pitchFamily="18" charset="0"/>
              </a:rPr>
              <a:t> </a:t>
            </a:r>
            <a:r>
              <a:rPr lang="en-US" sz="2800">
                <a:solidFill>
                  <a:srgbClr val="000000"/>
                </a:solidFill>
                <a:effectLst/>
                <a:latin typeface="+mj-lt"/>
                <a:ea typeface="Calibri" panose="020F0502020204030204" pitchFamily="34" charset="0"/>
              </a:rPr>
              <a:t>In an effort to proactively support coverage for ESP absences, building administration and ESPs will meet prior to the start of the school year to determine a coverage plan for absences.</a:t>
            </a:r>
            <a:endParaRPr lang="en-US" sz="2800">
              <a:solidFill>
                <a:srgbClr val="000000"/>
              </a:solidFill>
              <a:effectLst/>
              <a:latin typeface="+mj-lt"/>
              <a:ea typeface="Times New Roman" panose="02020603050405020304" pitchFamily="18" charset="0"/>
            </a:endParaRPr>
          </a:p>
          <a:p>
            <a:endParaRPr lang="en-US" sz="3200">
              <a:solidFill>
                <a:srgbClr val="000000"/>
              </a:solidFill>
              <a:effectLst/>
              <a:latin typeface="+mj-lt"/>
              <a:ea typeface="Times New Roman" panose="02020603050405020304" pitchFamily="18" charset="0"/>
            </a:endParaRPr>
          </a:p>
          <a:p>
            <a:endParaRPr lang="en-US" sz="3200">
              <a:solidFill>
                <a:srgbClr val="000000"/>
              </a:solidFill>
              <a:effectLst/>
              <a:latin typeface="+mj-lt"/>
              <a:ea typeface="Times New Roman" panose="02020603050405020304" pitchFamily="18" charset="0"/>
            </a:endParaRPr>
          </a:p>
          <a:p>
            <a:endParaRPr lang="en-US" sz="3600">
              <a:latin typeface="+mj-lt"/>
            </a:endParaRPr>
          </a:p>
        </p:txBody>
      </p:sp>
      <p:pic>
        <p:nvPicPr>
          <p:cNvPr id="7170" name="Picture 2" descr="Cloud Technology Platform and ERP System | Workday">
            <a:extLst>
              <a:ext uri="{FF2B5EF4-FFF2-40B4-BE49-F238E27FC236}">
                <a16:creationId xmlns:a16="http://schemas.microsoft.com/office/drawing/2014/main" id="{92984C39-4CC4-4F08-B0D9-16AA518E6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037" y="2347397"/>
            <a:ext cx="4258963" cy="2840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636CC6-D023-47C1-B1D0-38B19A1F7C5F}"/>
              </a:ext>
            </a:extLst>
          </p:cNvPr>
          <p:cNvSpPr/>
          <p:nvPr/>
        </p:nvSpPr>
        <p:spPr>
          <a:xfrm>
            <a:off x="10858595" y="195300"/>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#13</a:t>
            </a:r>
          </a:p>
        </p:txBody>
      </p:sp>
    </p:spTree>
    <p:extLst>
      <p:ext uri="{BB962C8B-B14F-4D97-AF65-F5344CB8AC3E}">
        <p14:creationId xmlns:p14="http://schemas.microsoft.com/office/powerpoint/2010/main" val="210274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DCF1-F013-0933-54C9-130ABCE4B191}"/>
              </a:ext>
            </a:extLst>
          </p:cNvPr>
          <p:cNvSpPr>
            <a:spLocks noGrp="1"/>
          </p:cNvSpPr>
          <p:nvPr>
            <p:ph type="title"/>
          </p:nvPr>
        </p:nvSpPr>
        <p:spPr>
          <a:xfrm>
            <a:off x="750995" y="1115890"/>
            <a:ext cx="10949569" cy="756696"/>
          </a:xfrm>
        </p:spPr>
        <p:txBody>
          <a:bodyPr>
            <a:normAutofit fontScale="90000"/>
          </a:bodyPr>
          <a:lstStyle/>
          <a:p>
            <a:pPr algn="ctr"/>
            <a:r>
              <a:rPr lang="en-US" sz="4800"/>
              <a:t>CERT Article 7: Reporting student progress</a:t>
            </a:r>
            <a:br>
              <a:rPr lang="en-US" sz="4800"/>
            </a:br>
            <a:r>
              <a:rPr lang="en-US" sz="4000"/>
              <a:t> </a:t>
            </a:r>
            <a:endParaRPr lang="en-US"/>
          </a:p>
        </p:txBody>
      </p:sp>
      <p:sp>
        <p:nvSpPr>
          <p:cNvPr id="3" name="Content Placeholder 2">
            <a:extLst>
              <a:ext uri="{FF2B5EF4-FFF2-40B4-BE49-F238E27FC236}">
                <a16:creationId xmlns:a16="http://schemas.microsoft.com/office/drawing/2014/main" id="{C3551785-6D52-55AE-9E13-35379A1A2642}"/>
              </a:ext>
            </a:extLst>
          </p:cNvPr>
          <p:cNvSpPr>
            <a:spLocks noGrp="1"/>
          </p:cNvSpPr>
          <p:nvPr>
            <p:ph idx="1"/>
          </p:nvPr>
        </p:nvSpPr>
        <p:spPr>
          <a:xfrm>
            <a:off x="433379" y="2121968"/>
            <a:ext cx="6822413" cy="4555527"/>
          </a:xfrm>
        </p:spPr>
        <p:txBody>
          <a:bodyPr vert="horz" lIns="45720" tIns="45720" rIns="45720" bIns="45720" rtlCol="0" anchor="t">
            <a:normAutofit/>
          </a:bodyPr>
          <a:lstStyle/>
          <a:p>
            <a:pPr marL="457200" marR="0" indent="0" algn="just">
              <a:spcBef>
                <a:spcPts val="0"/>
              </a:spcBef>
              <a:spcAft>
                <a:spcPts val="1200"/>
              </a:spcAft>
              <a:buNone/>
            </a:pPr>
            <a:r>
              <a:rPr lang="en-US" sz="2800">
                <a:effectLst/>
                <a:latin typeface="+mj-lt"/>
                <a:ea typeface="Arial" panose="020B0604020202020204" pitchFamily="34" charset="0"/>
              </a:rPr>
              <a:t>Student progress to be reported on</a:t>
            </a:r>
            <a:r>
              <a:rPr lang="en-US" sz="2800">
                <a:latin typeface="+mj-lt"/>
                <a:ea typeface="Arial" panose="020B0604020202020204" pitchFamily="34" charset="0"/>
              </a:rPr>
              <a:t>line as soon as the student’s grade is updated in gradebook:</a:t>
            </a:r>
          </a:p>
          <a:p>
            <a:pPr marL="914400" indent="-457200" algn="just">
              <a:spcBef>
                <a:spcPts val="0"/>
              </a:spcBef>
              <a:spcAft>
                <a:spcPts val="1200"/>
              </a:spcAft>
              <a:buFont typeface="Arial" panose="020B0604020202020204" pitchFamily="34" charset="0"/>
              <a:buChar char="•"/>
            </a:pPr>
            <a:r>
              <a:rPr lang="en-US" sz="2800">
                <a:effectLst/>
                <a:latin typeface="+mj-lt"/>
                <a:ea typeface="Arial" panose="020B0604020202020204" pitchFamily="34" charset="0"/>
              </a:rPr>
              <a:t>By the end of the 3</a:t>
            </a:r>
            <a:r>
              <a:rPr lang="en-US" sz="2800" baseline="30000">
                <a:effectLst/>
                <a:latin typeface="+mj-lt"/>
                <a:ea typeface="Arial" panose="020B0604020202020204" pitchFamily="34" charset="0"/>
              </a:rPr>
              <a:t>rd</a:t>
            </a:r>
            <a:r>
              <a:rPr lang="en-US" sz="2800">
                <a:effectLst/>
                <a:latin typeface="+mj-lt"/>
                <a:ea typeface="Arial" panose="020B0604020202020204" pitchFamily="34" charset="0"/>
              </a:rPr>
              <a:t> week of school</a:t>
            </a:r>
          </a:p>
          <a:p>
            <a:pPr marL="914400" indent="-457200" algn="just">
              <a:spcBef>
                <a:spcPts val="0"/>
              </a:spcBef>
              <a:spcAft>
                <a:spcPts val="1200"/>
              </a:spcAft>
              <a:buFont typeface="Arial" panose="020B0604020202020204" pitchFamily="34" charset="0"/>
              <a:buChar char="•"/>
            </a:pPr>
            <a:r>
              <a:rPr lang="en-US" sz="2800">
                <a:latin typeface="+mj-lt"/>
                <a:ea typeface="Arial" panose="020B0604020202020204" pitchFamily="34" charset="0"/>
              </a:rPr>
              <a:t>From that point forward regular is defined as: posting summative or formative scores for each student no fewer than once every 10 instructional days OR at least once per month, whichever is more frequent</a:t>
            </a:r>
          </a:p>
          <a:p>
            <a:pPr marL="457200" marR="0" indent="0" algn="just">
              <a:spcBef>
                <a:spcPts val="0"/>
              </a:spcBef>
              <a:spcAft>
                <a:spcPts val="1200"/>
              </a:spcAft>
              <a:buNone/>
            </a:pPr>
            <a:r>
              <a:rPr lang="en-US" sz="2800">
                <a:effectLst/>
                <a:latin typeface="+mj-lt"/>
                <a:ea typeface="Arial" panose="020B0604020202020204" pitchFamily="34" charset="0"/>
              </a:rPr>
              <a:t>Online reporting takes the place of 9-week progress reports</a:t>
            </a:r>
          </a:p>
          <a:p>
            <a:endParaRPr lang="en-US"/>
          </a:p>
        </p:txBody>
      </p:sp>
      <p:pic>
        <p:nvPicPr>
          <p:cNvPr id="12290" name="Picture 2" descr="PROGRESS REPORTS – ROUND FOUR | Rainbow Dreams Academy">
            <a:extLst>
              <a:ext uri="{FF2B5EF4-FFF2-40B4-BE49-F238E27FC236}">
                <a16:creationId xmlns:a16="http://schemas.microsoft.com/office/drawing/2014/main" id="{F0121FA9-0AF3-405E-AC80-B2C60A6D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075" y="2999492"/>
            <a:ext cx="3914489" cy="2201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3E6615-A482-4F8C-A9D3-D9AA9A2A4079}"/>
              </a:ext>
            </a:extLst>
          </p:cNvPr>
          <p:cNvSpPr/>
          <p:nvPr/>
        </p:nvSpPr>
        <p:spPr>
          <a:xfrm>
            <a:off x="11060430" y="139891"/>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#41</a:t>
            </a:r>
          </a:p>
        </p:txBody>
      </p:sp>
    </p:spTree>
    <p:extLst>
      <p:ext uri="{BB962C8B-B14F-4D97-AF65-F5344CB8AC3E}">
        <p14:creationId xmlns:p14="http://schemas.microsoft.com/office/powerpoint/2010/main" val="215540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6293-0A47-4673-B81B-C153290E8898}"/>
              </a:ext>
            </a:extLst>
          </p:cNvPr>
          <p:cNvSpPr>
            <a:spLocks noGrp="1"/>
          </p:cNvSpPr>
          <p:nvPr>
            <p:ph type="title"/>
          </p:nvPr>
        </p:nvSpPr>
        <p:spPr>
          <a:xfrm>
            <a:off x="700645" y="638299"/>
            <a:ext cx="10972800" cy="1499616"/>
          </a:xfrm>
        </p:spPr>
        <p:txBody>
          <a:bodyPr>
            <a:noAutofit/>
          </a:bodyPr>
          <a:lstStyle/>
          <a:p>
            <a:pPr algn="ctr"/>
            <a:r>
              <a:rPr lang="en-US" sz="4300"/>
              <a:t>CERT Article 7: Advisory and Elementary Class Meetings</a:t>
            </a:r>
          </a:p>
        </p:txBody>
      </p:sp>
      <p:sp>
        <p:nvSpPr>
          <p:cNvPr id="3" name="Content Placeholder 2">
            <a:extLst>
              <a:ext uri="{FF2B5EF4-FFF2-40B4-BE49-F238E27FC236}">
                <a16:creationId xmlns:a16="http://schemas.microsoft.com/office/drawing/2014/main" id="{E691D01C-D8F9-4BB6-9E7F-688A5B037753}"/>
              </a:ext>
            </a:extLst>
          </p:cNvPr>
          <p:cNvSpPr>
            <a:spLocks noGrp="1"/>
          </p:cNvSpPr>
          <p:nvPr>
            <p:ph idx="1"/>
          </p:nvPr>
        </p:nvSpPr>
        <p:spPr>
          <a:xfrm>
            <a:off x="965657" y="1882239"/>
            <a:ext cx="7180758" cy="4023360"/>
          </a:xfrm>
        </p:spPr>
        <p:txBody>
          <a:bodyPr>
            <a:noAutofit/>
          </a:bodyPr>
          <a:lstStyle/>
          <a:p>
            <a:pPr marL="0" indent="0">
              <a:buNone/>
            </a:pPr>
            <a:r>
              <a:rPr lang="en-US" sz="2400"/>
              <a:t>Designed to support the whole child - academic and social-emotional needs</a:t>
            </a:r>
          </a:p>
          <a:p>
            <a:pPr marL="0" indent="0">
              <a:buNone/>
            </a:pPr>
            <a:r>
              <a:rPr lang="en-US" sz="2400"/>
              <a:t>Advisory and class meetings - as designated by the master schedule</a:t>
            </a:r>
          </a:p>
          <a:p>
            <a:pPr marL="0" indent="0">
              <a:buNone/>
            </a:pPr>
            <a:r>
              <a:rPr lang="en-US" sz="2400"/>
              <a:t>Teachers are responsible for implementing  lessons but not responsible for creating, grading or reporting those lessons</a:t>
            </a:r>
          </a:p>
          <a:p>
            <a:pPr marL="0" indent="0">
              <a:buNone/>
            </a:pPr>
            <a:r>
              <a:rPr lang="en-US" sz="2400"/>
              <a:t>District to provide online advisory resources for grades 6-12</a:t>
            </a:r>
          </a:p>
          <a:p>
            <a:pPr marL="0" indent="0">
              <a:buNone/>
            </a:pPr>
            <a:r>
              <a:rPr lang="en-US" sz="2400"/>
              <a:t>The plan for implementing building designed lessons, activities and support - determined by the SELT</a:t>
            </a:r>
          </a:p>
        </p:txBody>
      </p:sp>
      <p:pic>
        <p:nvPicPr>
          <p:cNvPr id="7170" name="Picture 2" descr="Advisory Class of 2019 - Home">
            <a:extLst>
              <a:ext uri="{FF2B5EF4-FFF2-40B4-BE49-F238E27FC236}">
                <a16:creationId xmlns:a16="http://schemas.microsoft.com/office/drawing/2014/main" id="{53E92661-54A3-423E-A422-EF748BB6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216" y="2829698"/>
            <a:ext cx="3333043" cy="23352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C6BE740-D5A3-4F1C-93FC-959126308543}"/>
              </a:ext>
            </a:extLst>
          </p:cNvPr>
          <p:cNvSpPr/>
          <p:nvPr/>
        </p:nvSpPr>
        <p:spPr>
          <a:xfrm>
            <a:off x="10913120" y="240401"/>
            <a:ext cx="913266"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Page #42</a:t>
            </a:r>
          </a:p>
        </p:txBody>
      </p:sp>
    </p:spTree>
    <p:extLst>
      <p:ext uri="{BB962C8B-B14F-4D97-AF65-F5344CB8AC3E}">
        <p14:creationId xmlns:p14="http://schemas.microsoft.com/office/powerpoint/2010/main" val="2256249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36A34BE81EE248A98D2FA235286434" ma:contentTypeVersion="14" ma:contentTypeDescription="Create a new document." ma:contentTypeScope="" ma:versionID="1df60bcb22fc2aee37c58f925f2da330">
  <xsd:schema xmlns:xsd="http://www.w3.org/2001/XMLSchema" xmlns:xs="http://www.w3.org/2001/XMLSchema" xmlns:p="http://schemas.microsoft.com/office/2006/metadata/properties" xmlns:ns3="bbdfef60-ffb1-4329-abe5-e937919ca7ed" xmlns:ns4="c019a6b6-eabe-44a2-a065-c6668ac42ea5" targetNamespace="http://schemas.microsoft.com/office/2006/metadata/properties" ma:root="true" ma:fieldsID="bdc7175023c19d924b594b0ce2400325" ns3:_="" ns4:_="">
    <xsd:import namespace="bbdfef60-ffb1-4329-abe5-e937919ca7ed"/>
    <xsd:import namespace="c019a6b6-eabe-44a2-a065-c6668ac42e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fef60-ffb1-4329-abe5-e937919ca7e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9a6b6-eabe-44a2-a065-c6668ac42ea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CB155-F3CE-4FEC-AA84-053EE78F0487}">
  <ds:schemaRefs>
    <ds:schemaRef ds:uri="http://purl.org/dc/dcmitype/"/>
    <ds:schemaRef ds:uri="http://schemas.microsoft.com/office/2006/documentManagement/types"/>
    <ds:schemaRef ds:uri="http://purl.org/dc/elements/1.1/"/>
    <ds:schemaRef ds:uri="http://schemas.microsoft.com/office/2006/metadata/properties"/>
    <ds:schemaRef ds:uri="bbdfef60-ffb1-4329-abe5-e937919ca7ed"/>
    <ds:schemaRef ds:uri="c019a6b6-eabe-44a2-a065-c6668ac42ea5"/>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C635808-15F9-426B-84A3-CC13986526F7}">
  <ds:schemaRefs>
    <ds:schemaRef ds:uri="http://schemas.microsoft.com/sharepoint/v3/contenttype/forms"/>
  </ds:schemaRefs>
</ds:datastoreItem>
</file>

<file path=customXml/itemProps3.xml><?xml version="1.0" encoding="utf-8"?>
<ds:datastoreItem xmlns:ds="http://schemas.openxmlformats.org/officeDocument/2006/customXml" ds:itemID="{35C6236B-B766-40E3-B4BA-FEA79B5BB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fef60-ffb1-4329-abe5-e937919ca7ed"/>
    <ds:schemaRef ds:uri="c019a6b6-eabe-44a2-a065-c6668ac42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570</TotalTime>
  <Words>3828</Words>
  <Application>Microsoft Office PowerPoint</Application>
  <PresentationFormat>Widescreen</PresentationFormat>
  <Paragraphs>499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Tw Cen MT</vt:lpstr>
      <vt:lpstr>Tw Cen MT Condensed</vt:lpstr>
      <vt:lpstr>Wingdings</vt:lpstr>
      <vt:lpstr>Wingdings 3</vt:lpstr>
      <vt:lpstr>Integral</vt:lpstr>
      <vt:lpstr> Joint FWEA/FWPS CBA Review December 5, 2022</vt:lpstr>
      <vt:lpstr>Why are we here?</vt:lpstr>
      <vt:lpstr>Cert CBA: Table of Contents</vt:lpstr>
      <vt:lpstr> Cert Article 7: ESP Article 9:  </vt:lpstr>
      <vt:lpstr>CERT Article 7: Certificated time </vt:lpstr>
      <vt:lpstr>ESP Article 9: ESP Work day </vt:lpstr>
      <vt:lpstr>ESP Article 9: ESP Work day  </vt:lpstr>
      <vt:lpstr>CERT Article 7: Reporting student progress  </vt:lpstr>
      <vt:lpstr>CERT Article 7: Advisory and Elementary Class Meetings</vt:lpstr>
      <vt:lpstr>CERT Article 7: Early Release Days</vt:lpstr>
      <vt:lpstr>Schedule For Early Release days</vt:lpstr>
      <vt:lpstr>CERt Article 7: Certificated Supervision</vt:lpstr>
      <vt:lpstr>Cert Article 7: Certificated Supervision - Elementary</vt:lpstr>
      <vt:lpstr>Cert Article 7: Certificated Supervision - Secondary</vt:lpstr>
      <vt:lpstr>ESP Article 9: Supervision</vt:lpstr>
      <vt:lpstr>Directions and task</vt:lpstr>
      <vt:lpstr>Scenarios </vt:lpstr>
      <vt:lpstr>Breakout rooms </vt:lpstr>
      <vt:lpstr> Cert Article 9: </vt:lpstr>
      <vt:lpstr>Cert Article 9: Safe Learning Environments - Highlights</vt:lpstr>
      <vt:lpstr>CERT Article 9: site discipline plans</vt:lpstr>
      <vt:lpstr>Cert Article 9: staff rights and responsibilities regarding violent incidents</vt:lpstr>
      <vt:lpstr>Directions and task</vt:lpstr>
      <vt:lpstr>Scenarios</vt:lpstr>
      <vt:lpstr>Breakout rooms </vt:lpstr>
      <vt:lpstr>Cert article 15:  ESP Article 12: </vt:lpstr>
      <vt:lpstr>Cert article 15: Wellness </vt:lpstr>
      <vt:lpstr>Cert Article 15 and ESP MOU – Unfilled absences: No sub </vt:lpstr>
      <vt:lpstr>Cert Article 13 and 15: Support for Guest Teachers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Association Representative Training</dc:title>
  <dc:creator>Image</dc:creator>
  <cp:lastModifiedBy>Tia Hendrix [WA]</cp:lastModifiedBy>
  <cp:revision>14</cp:revision>
  <cp:lastPrinted>2022-12-05T21:58:10Z</cp:lastPrinted>
  <dcterms:created xsi:type="dcterms:W3CDTF">2016-07-24T15:07:30Z</dcterms:created>
  <dcterms:modified xsi:type="dcterms:W3CDTF">2022-12-06T20:52:51Z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0x0101008936A34BE81EE248A98D2FA235286434</vt:lpwstr>
  </property>
</Properties>
</file>